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4"/>
  </p:sldMasterIdLst>
  <p:notesMasterIdLst>
    <p:notesMasterId r:id="rId50"/>
  </p:notesMasterIdLst>
  <p:sldIdLst>
    <p:sldId id="330" r:id="rId5"/>
    <p:sldId id="331" r:id="rId6"/>
    <p:sldId id="400" r:id="rId7"/>
    <p:sldId id="392" r:id="rId8"/>
    <p:sldId id="393" r:id="rId9"/>
    <p:sldId id="426" r:id="rId10"/>
    <p:sldId id="427" r:id="rId11"/>
    <p:sldId id="395" r:id="rId12"/>
    <p:sldId id="428" r:id="rId13"/>
    <p:sldId id="398" r:id="rId14"/>
    <p:sldId id="401" r:id="rId15"/>
    <p:sldId id="404" r:id="rId16"/>
    <p:sldId id="402" r:id="rId17"/>
    <p:sldId id="429" r:id="rId18"/>
    <p:sldId id="405" r:id="rId19"/>
    <p:sldId id="406" r:id="rId20"/>
    <p:sldId id="437" r:id="rId21"/>
    <p:sldId id="438" r:id="rId22"/>
    <p:sldId id="439" r:id="rId23"/>
    <p:sldId id="407" r:id="rId24"/>
    <p:sldId id="440" r:id="rId25"/>
    <p:sldId id="408" r:id="rId26"/>
    <p:sldId id="410" r:id="rId27"/>
    <p:sldId id="430" r:id="rId28"/>
    <p:sldId id="431" r:id="rId29"/>
    <p:sldId id="411" r:id="rId30"/>
    <p:sldId id="413" r:id="rId31"/>
    <p:sldId id="412" r:id="rId32"/>
    <p:sldId id="414" r:id="rId33"/>
    <p:sldId id="416" r:id="rId34"/>
    <p:sldId id="418" r:id="rId35"/>
    <p:sldId id="432" r:id="rId36"/>
    <p:sldId id="433" r:id="rId37"/>
    <p:sldId id="425" r:id="rId38"/>
    <p:sldId id="434" r:id="rId39"/>
    <p:sldId id="419" r:id="rId40"/>
    <p:sldId id="420" r:id="rId41"/>
    <p:sldId id="417" r:id="rId42"/>
    <p:sldId id="421" r:id="rId43"/>
    <p:sldId id="422" r:id="rId44"/>
    <p:sldId id="424" r:id="rId45"/>
    <p:sldId id="435" r:id="rId46"/>
    <p:sldId id="436" r:id="rId47"/>
    <p:sldId id="335" r:id="rId48"/>
    <p:sldId id="4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and Front Slide Designs" id="{9A85B39D-91F4-5745-9D70-DB1C36785873}">
          <p14:sldIdLst>
            <p14:sldId id="330"/>
            <p14:sldId id="331"/>
            <p14:sldId id="400"/>
            <p14:sldId id="392"/>
            <p14:sldId id="393"/>
            <p14:sldId id="426"/>
            <p14:sldId id="427"/>
            <p14:sldId id="395"/>
            <p14:sldId id="428"/>
            <p14:sldId id="398"/>
            <p14:sldId id="401"/>
            <p14:sldId id="404"/>
            <p14:sldId id="402"/>
            <p14:sldId id="429"/>
            <p14:sldId id="405"/>
            <p14:sldId id="406"/>
            <p14:sldId id="437"/>
            <p14:sldId id="438"/>
            <p14:sldId id="439"/>
            <p14:sldId id="407"/>
            <p14:sldId id="440"/>
            <p14:sldId id="408"/>
            <p14:sldId id="410"/>
            <p14:sldId id="430"/>
            <p14:sldId id="431"/>
            <p14:sldId id="411"/>
            <p14:sldId id="413"/>
            <p14:sldId id="412"/>
            <p14:sldId id="414"/>
            <p14:sldId id="416"/>
            <p14:sldId id="418"/>
            <p14:sldId id="432"/>
            <p14:sldId id="433"/>
            <p14:sldId id="425"/>
            <p14:sldId id="434"/>
            <p14:sldId id="419"/>
            <p14:sldId id="420"/>
            <p14:sldId id="417"/>
            <p14:sldId id="421"/>
            <p14:sldId id="422"/>
            <p14:sldId id="424"/>
            <p14:sldId id="435"/>
            <p14:sldId id="436"/>
            <p14:sldId id="335"/>
            <p14:sldId id="403"/>
          </p14:sldIdLst>
        </p14:section>
        <p14:section name="Assets" id="{00DCCD09-46F4-C64A-84B2-1234529ABF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2544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DEA"/>
    <a:srgbClr val="F2F2EE"/>
    <a:srgbClr val="29707A"/>
    <a:srgbClr val="E3E2DC"/>
    <a:srgbClr val="F8F7F5"/>
    <a:srgbClr val="F8F7F6"/>
    <a:srgbClr val="F8F8F6"/>
    <a:srgbClr val="F8F9F6"/>
    <a:srgbClr val="F8FAF6"/>
    <a:srgbClr val="F8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1916" autoAdjust="0"/>
  </p:normalViewPr>
  <p:slideViewPr>
    <p:cSldViewPr snapToGrid="0">
      <p:cViewPr varScale="1">
        <p:scale>
          <a:sx n="133" d="100"/>
          <a:sy n="133" d="100"/>
        </p:scale>
        <p:origin x="1230" y="120"/>
      </p:cViewPr>
      <p:guideLst>
        <p:guide orient="horz" pos="1344"/>
        <p:guide orient="horz" pos="2544"/>
        <p:guide orient="horz" pos="3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DED8EAC6-2D5B-D844-A615-EDB1D698BF2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Welcome everyone.</a:t>
            </a:r>
          </a:p>
          <a:p>
            <a:r>
              <a:rPr lang="fi-FI" dirty="0"/>
              <a:t>This master’s thesis presentations topic is</a:t>
            </a:r>
          </a:p>
          <a:p>
            <a:r>
              <a:rPr lang="fi-FI" dirty="0"/>
              <a:t>”Machine learning approach to support ticket forecasting from software logs”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4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develop a system cabable of recognizing </a:t>
            </a:r>
          </a:p>
          <a:p>
            <a:r>
              <a:rPr lang="fi-FI" dirty="0"/>
              <a:t>Errors leading to tickets from logs, </a:t>
            </a:r>
          </a:p>
          <a:p>
            <a:r>
              <a:rPr lang="fi-FI" dirty="0"/>
              <a:t>We must first ask the main question this study aims to answer:</a:t>
            </a:r>
          </a:p>
          <a:p>
            <a:endParaRPr lang="fi-FI" dirty="0"/>
          </a:p>
          <a:p>
            <a:r>
              <a:rPr lang="fi-FI" dirty="0"/>
              <a:t>”Is there such a correlation between RPA run logs</a:t>
            </a:r>
          </a:p>
          <a:p>
            <a:r>
              <a:rPr lang="fi-FI" dirty="0"/>
              <a:t>And technical support tickets,</a:t>
            </a:r>
          </a:p>
          <a:p>
            <a:r>
              <a:rPr lang="fi-FI" dirty="0"/>
              <a:t>That a machine learning algorithm is able to find,</a:t>
            </a:r>
          </a:p>
          <a:p>
            <a:r>
              <a:rPr lang="fi-FI" dirty="0"/>
              <a:t>And can this correlation be used to forecast a ticket arrival?”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0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answer this question,</a:t>
            </a:r>
          </a:p>
          <a:p>
            <a:r>
              <a:rPr lang="fi-FI" dirty="0"/>
              <a:t>Let’s set the background of this study</a:t>
            </a:r>
          </a:p>
          <a:p>
            <a:r>
              <a:rPr lang="fi-FI" dirty="0"/>
              <a:t>By viewing the most relevant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99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machine learning part of this study was conducted </a:t>
            </a:r>
          </a:p>
          <a:p>
            <a:r>
              <a:rPr lang="fi-FI" dirty="0"/>
              <a:t>In a microsoft azure machine learning studio,</a:t>
            </a:r>
          </a:p>
          <a:p>
            <a:r>
              <a:rPr lang="fi-FI" dirty="0"/>
              <a:t>Which is one of the four main machine learning as a service providers.</a:t>
            </a:r>
          </a:p>
          <a:p>
            <a:endParaRPr lang="fi-FI" dirty="0"/>
          </a:p>
          <a:p>
            <a:r>
              <a:rPr lang="fi-FI" dirty="0"/>
              <a:t>Other service providers are amazon, google and ibm.</a:t>
            </a:r>
          </a:p>
          <a:p>
            <a:r>
              <a:rPr lang="fi-FI" dirty="0"/>
              <a:t>Each have their pros and cons seen on the table.</a:t>
            </a:r>
          </a:p>
          <a:p>
            <a:r>
              <a:rPr lang="fi-FI" dirty="0"/>
              <a:t>As Samlink had an existing license for azure, </a:t>
            </a:r>
          </a:p>
          <a:p>
            <a:r>
              <a:rPr lang="fi-FI" dirty="0"/>
              <a:t>And the final product could be possible to integrate with existing services,</a:t>
            </a:r>
          </a:p>
          <a:p>
            <a:r>
              <a:rPr lang="fi-FI" dirty="0"/>
              <a:t>We decided to use Azure ML Studio for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5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Briefly about machine learning and algorithms in general.</a:t>
            </a:r>
          </a:p>
          <a:p>
            <a:r>
              <a:rPr lang="fi-FI" dirty="0"/>
              <a:t>Algorithm can be defined as a finite sequence of mathematical operations.</a:t>
            </a:r>
          </a:p>
          <a:p>
            <a:r>
              <a:rPr lang="fi-FI" dirty="0"/>
              <a:t>They are the main component inside machine learning,</a:t>
            </a:r>
          </a:p>
          <a:p>
            <a:r>
              <a:rPr lang="fi-FI" dirty="0"/>
              <a:t>And they work by repetition and iteration.</a:t>
            </a:r>
          </a:p>
          <a:p>
            <a:r>
              <a:rPr lang="fi-FI" dirty="0"/>
              <a:t>They are used to find repeating patterns, mathematical or logical connections, and unusual anomalies from the data.</a:t>
            </a:r>
          </a:p>
          <a:p>
            <a:endParaRPr lang="fi-FI" dirty="0"/>
          </a:p>
          <a:p>
            <a:r>
              <a:rPr lang="fi-FI" dirty="0"/>
              <a:t>They operate on set of parameters, that are tuned to fit the current case.</a:t>
            </a:r>
          </a:p>
          <a:p>
            <a:r>
              <a:rPr lang="fi-FI" dirty="0"/>
              <a:t>This tuning process is called the training of the algorithm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5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Algorithms can be divided by the learning type </a:t>
            </a:r>
          </a:p>
          <a:p>
            <a:r>
              <a:rPr lang="fi-FI" dirty="0"/>
              <a:t>Or by the problem type.</a:t>
            </a:r>
          </a:p>
          <a:p>
            <a:endParaRPr lang="fi-FI" dirty="0"/>
          </a:p>
          <a:p>
            <a:r>
              <a:rPr lang="fi-FI" dirty="0"/>
              <a:t>Our interest today is on the dimensinal reduction that uses unsupervised learning,</a:t>
            </a:r>
          </a:p>
          <a:p>
            <a:r>
              <a:rPr lang="fi-FI" dirty="0"/>
              <a:t>As well as regression analysis which utilizes supervised learning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60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Regression analysis answers the question of how the features in the data are related</a:t>
            </a:r>
          </a:p>
          <a:p>
            <a:endParaRPr lang="fi-FI" dirty="0"/>
          </a:p>
          <a:p>
            <a:r>
              <a:rPr lang="fi-FI" dirty="0"/>
              <a:t>Here are the main mathematical models for the regression,</a:t>
            </a:r>
          </a:p>
          <a:p>
            <a:r>
              <a:rPr lang="fi-FI" dirty="0"/>
              <a:t>And an example of linear regression.</a:t>
            </a:r>
          </a:p>
          <a:p>
            <a:r>
              <a:rPr lang="fi-FI" dirty="0"/>
              <a:t>The goal of regression is to find the model to describe the data</a:t>
            </a:r>
          </a:p>
          <a:p>
            <a:r>
              <a:rPr lang="fi-FI" dirty="0"/>
              <a:t>Which can be then used for future forecasting</a:t>
            </a:r>
          </a:p>
          <a:p>
            <a:r>
              <a:rPr lang="fi-FI" dirty="0"/>
              <a:t>With new and unseen input data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9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Dimension reduction is used to simplify the data and find the hidden relations between data features.</a:t>
            </a:r>
          </a:p>
          <a:p>
            <a:r>
              <a:rPr lang="fi-FI" dirty="0"/>
              <a:t>In this study, we use principal component analysis in order to find the anomalies from the RPA log data.</a:t>
            </a:r>
          </a:p>
          <a:p>
            <a:endParaRPr lang="fi-FI" dirty="0"/>
          </a:p>
          <a:p>
            <a:r>
              <a:rPr lang="fi-FI" dirty="0"/>
              <a:t>Here is a step-by-step overview how PCA and anomaly detection based on it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0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We start by standardizing the data features by reducing the mean from each feature.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2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Next, we calculate the covariance matrix for all features and resolve the eigenvectors and eigenvalues for this matrix.</a:t>
            </a:r>
          </a:p>
          <a:p>
            <a:r>
              <a:rPr lang="fi-FI" dirty="0"/>
              <a:t>The relative size of eigenvalues </a:t>
            </a:r>
            <a:r>
              <a:rPr lang="fi-FI" dirty="0" err="1"/>
              <a:t>shows</a:t>
            </a:r>
            <a:r>
              <a:rPr lang="fi-FI" dirty="0"/>
              <a:t> us the most informative eigenvectors.</a:t>
            </a:r>
          </a:p>
          <a:p>
            <a:r>
              <a:rPr lang="fi-FI" dirty="0"/>
              <a:t>These vectors defines us the new features we use to create a new feature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1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After data is reoriented to this new feature space, we can calculate the reconstruction error.</a:t>
            </a:r>
          </a:p>
          <a:p>
            <a:r>
              <a:rPr lang="fi-FI" dirty="0"/>
              <a:t>This error, normalized, is the anomaly probability value. The closer it is to 1, the more anomalous the instance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Our agenda today is presented here.</a:t>
            </a:r>
          </a:p>
          <a:p>
            <a:r>
              <a:rPr lang="fi-FI" dirty="0"/>
              <a:t>We first make a short introduction to the problem and study motivation.</a:t>
            </a:r>
          </a:p>
          <a:p>
            <a:r>
              <a:rPr lang="fi-FI" dirty="0"/>
              <a:t>Then we ground the basis of the study in background section.</a:t>
            </a:r>
          </a:p>
          <a:p>
            <a:r>
              <a:rPr lang="fi-FI" dirty="0"/>
              <a:t>Next we look at the materials and methods used in this study,</a:t>
            </a:r>
          </a:p>
          <a:p>
            <a:r>
              <a:rPr lang="fi-FI" dirty="0"/>
              <a:t>And after that I explain the pipeline structure in detail.</a:t>
            </a:r>
          </a:p>
          <a:p>
            <a:r>
              <a:rPr lang="fi-FI" dirty="0"/>
              <a:t>Finally, we look at the results and consider how well we managed to reach the goals of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64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are dealing with textual log data,</a:t>
            </a:r>
          </a:p>
          <a:p>
            <a:r>
              <a:rPr lang="fi-FI" dirty="0"/>
              <a:t>we need to convert the words to numerical features for algorithms to use.</a:t>
            </a:r>
          </a:p>
          <a:p>
            <a:r>
              <a:rPr lang="fi-FI" dirty="0"/>
              <a:t>This is called n-gram feature extraction.</a:t>
            </a:r>
          </a:p>
          <a:p>
            <a:r>
              <a:rPr lang="fi-FI" dirty="0"/>
              <a:t>We can define whether a feature is one word in the text, or multiple consecutive words.</a:t>
            </a:r>
          </a:p>
          <a:p>
            <a:r>
              <a:rPr lang="fi-FI" dirty="0"/>
              <a:t>This is because consecutive words carry more meaning than just one, like ”interested”, ”not interested”, or ”not interested today”.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7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These grams create a dictionary of features, and in algorithm point of view, one feature is just one dimension in feature space.</a:t>
            </a:r>
          </a:p>
          <a:p>
            <a:r>
              <a:rPr lang="fi-FI" dirty="0"/>
              <a:t>Hundreds or thousands of dimensions can be troublesome to analyze,</a:t>
            </a:r>
          </a:p>
          <a:p>
            <a:r>
              <a:rPr lang="fi-FI" dirty="0"/>
              <a:t>So we can use feature hashing to compress the dimensions.</a:t>
            </a:r>
          </a:p>
          <a:p>
            <a:r>
              <a:rPr lang="fi-FI" dirty="0"/>
              <a:t>However, compression loses information, so the more we compress, the more information is lost on the price of saved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98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explained the robotic process automation term hierarchy used in Samlink.</a:t>
            </a:r>
          </a:p>
          <a:p>
            <a:r>
              <a:rPr lang="fi-FI" dirty="0"/>
              <a:t>The technology used is called UiPath.</a:t>
            </a:r>
          </a:p>
          <a:p>
            <a:r>
              <a:rPr lang="fi-FI" dirty="0"/>
              <a:t>UiPath Orchestrator supervises the RPA executions.</a:t>
            </a:r>
          </a:p>
          <a:p>
            <a:r>
              <a:rPr lang="fi-FI" dirty="0"/>
              <a:t>The execution instructions are called Automations.</a:t>
            </a:r>
          </a:p>
          <a:p>
            <a:r>
              <a:rPr lang="fi-FI" dirty="0"/>
              <a:t>Agents are software instances that execute the automations.</a:t>
            </a:r>
          </a:p>
          <a:p>
            <a:r>
              <a:rPr lang="fi-FI" dirty="0"/>
              <a:t>One agent can run one automation at a time.</a:t>
            </a:r>
          </a:p>
          <a:p>
            <a:r>
              <a:rPr lang="fi-FI" dirty="0"/>
              <a:t>Agents operate on workstations, one agent per workstation.</a:t>
            </a:r>
          </a:p>
          <a:p>
            <a:r>
              <a:rPr lang="fi-FI" dirty="0"/>
              <a:t>The logs RPA produces for this study are the automation execution information these agents communicate to Orchestrator during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32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are dealing with sensitive data with end user banking information,</a:t>
            </a:r>
          </a:p>
          <a:p>
            <a:r>
              <a:rPr lang="fi-FI" dirty="0"/>
              <a:t>We need to make sure the data is sanitized before exporting it to the cloud environment.</a:t>
            </a:r>
          </a:p>
          <a:p>
            <a:r>
              <a:rPr lang="fi-FI" dirty="0"/>
              <a:t>This can be done in three ways.</a:t>
            </a:r>
          </a:p>
          <a:p>
            <a:endParaRPr lang="fi-FI" dirty="0"/>
          </a:p>
          <a:p>
            <a:r>
              <a:rPr lang="fi-FI" dirty="0"/>
              <a:t>Pseudonymization is a method for data de-identification.</a:t>
            </a:r>
          </a:p>
          <a:p>
            <a:r>
              <a:rPr lang="fi-FI" dirty="0"/>
              <a:t>It replaces each sensitive information with encrypted value.</a:t>
            </a:r>
          </a:p>
          <a:p>
            <a:r>
              <a:rPr lang="fi-FI" dirty="0"/>
              <a:t>This process is reversible with encryption key.</a:t>
            </a:r>
          </a:p>
          <a:p>
            <a:r>
              <a:rPr lang="fi-FI" dirty="0"/>
              <a:t>It conserves all the information, as each individual is seen as unique values.</a:t>
            </a:r>
          </a:p>
          <a:p>
            <a:r>
              <a:rPr lang="fi-FI" dirty="0"/>
              <a:t>They can be differentiated, but human cannot recognize the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8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dirty="0"/>
              <a:t>K-anonymization is the next step.</a:t>
            </a:r>
          </a:p>
          <a:p>
            <a:r>
              <a:rPr lang="fi-FI" dirty="0"/>
              <a:t>The idea is to hide individuals in the crowd by generalizing their information a bit.</a:t>
            </a:r>
          </a:p>
          <a:p>
            <a:r>
              <a:rPr lang="fi-FI" dirty="0"/>
              <a:t>This process cannot be reversed, and it loses some information.</a:t>
            </a:r>
          </a:p>
          <a:p>
            <a:r>
              <a:rPr lang="fi-FI" dirty="0"/>
              <a:t>As data instances are grouped,</a:t>
            </a:r>
          </a:p>
          <a:p>
            <a:r>
              <a:rPr lang="fi-FI" dirty="0"/>
              <a:t>It is still possible to recognize individuals if the data groups are not general and inclusive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55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dirty="0"/>
              <a:t>Finally, the method used in this study, is anonymization.</a:t>
            </a:r>
          </a:p>
          <a:p>
            <a:r>
              <a:rPr lang="fi-FI" dirty="0"/>
              <a:t>With this method, all sensitive data is removed by deleting identifying information.</a:t>
            </a:r>
          </a:p>
          <a:p>
            <a:r>
              <a:rPr lang="fi-FI" dirty="0"/>
              <a:t>It cannot be reversed, and it loses the most information.</a:t>
            </a:r>
          </a:p>
          <a:p>
            <a:r>
              <a:rPr lang="fi-FI" dirty="0"/>
              <a:t>Two data instances cannot be identified from each other.</a:t>
            </a:r>
          </a:p>
          <a:p>
            <a:endParaRPr lang="fi-FI" dirty="0"/>
          </a:p>
          <a:p>
            <a:r>
              <a:rPr lang="fi-FI" dirty="0"/>
              <a:t>Because of the requirements from the Samlink, we used anonymization to preserve the information protection.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45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Let’s look next at the materials used and methods utilized in this 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81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data in our study is build from two parts.</a:t>
            </a:r>
          </a:p>
          <a:p>
            <a:r>
              <a:rPr lang="fi-FI" dirty="0"/>
              <a:t>The first part are the RPA logs.</a:t>
            </a:r>
          </a:p>
          <a:p>
            <a:r>
              <a:rPr lang="fi-FI" dirty="0"/>
              <a:t>They are stored in an SQL database, and were exported in CSV format.</a:t>
            </a:r>
          </a:p>
          <a:p>
            <a:r>
              <a:rPr lang="fi-FI" dirty="0"/>
              <a:t>They have a few standard fields like timestamp, process name, and id information.</a:t>
            </a:r>
          </a:p>
          <a:p>
            <a:r>
              <a:rPr lang="fi-FI" dirty="0"/>
              <a:t>The textual data we are interested in are in the message and rawmessage fields.</a:t>
            </a:r>
          </a:p>
          <a:p>
            <a:r>
              <a:rPr lang="fi-FI" dirty="0"/>
              <a:t>Message holds the basic information and error messages, but rawmessage has all the other fields and some extra stacktrace information that is not on the message.</a:t>
            </a:r>
          </a:p>
          <a:p>
            <a:r>
              <a:rPr lang="fi-FI" dirty="0"/>
              <a:t>Rawmessage is JSON formatted data, which breaks the CSV format entirely.</a:t>
            </a:r>
          </a:p>
          <a:p>
            <a:r>
              <a:rPr lang="fi-FI" dirty="0"/>
              <a:t>As algorithms cannot use this sort of unstructured data, we need to preprocess this first to pure CSV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74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Due to data protection, we were not able to use message information of the support tickets.</a:t>
            </a:r>
          </a:p>
          <a:p>
            <a:r>
              <a:rPr lang="fi-FI" dirty="0"/>
              <a:t>Only timestamps were usable to make sure no sensitive or business critical information was leaked.</a:t>
            </a:r>
          </a:p>
          <a:p>
            <a:r>
              <a:rPr lang="fi-FI" dirty="0"/>
              <a:t>So, our second part of the data, the support ticket data,</a:t>
            </a:r>
          </a:p>
          <a:p>
            <a:r>
              <a:rPr lang="fi-FI" dirty="0"/>
              <a:t>Consisted purely of a list of timestamps when the ticket had been received.</a:t>
            </a:r>
          </a:p>
          <a:p>
            <a:endParaRPr lang="fi-FI" dirty="0"/>
          </a:p>
          <a:p>
            <a:r>
              <a:rPr lang="fi-FI" dirty="0"/>
              <a:t>This, of course, created some limitations in our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69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log data was usable on condition that it is first anonymized.</a:t>
            </a:r>
          </a:p>
          <a:p>
            <a:r>
              <a:rPr lang="fi-FI" dirty="0"/>
              <a:t>This was done with regex search patterns.</a:t>
            </a:r>
          </a:p>
          <a:p>
            <a:r>
              <a:rPr lang="fi-FI" dirty="0"/>
              <a:t>We needed to think all possible information types and create a regex pattern to find and replace them.</a:t>
            </a:r>
          </a:p>
          <a:p>
            <a:r>
              <a:rPr lang="fi-FI" dirty="0"/>
              <a:t>In order to concerve the type information, we used predefined patterns.</a:t>
            </a:r>
          </a:p>
          <a:p>
            <a:r>
              <a:rPr lang="fi-FI" dirty="0"/>
              <a:t>This way we could recognize if the information deleted was a phonenumber or a bank 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7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So first, lets start with the background of the study </a:t>
            </a:r>
          </a:p>
          <a:p>
            <a:r>
              <a:rPr lang="fi-FI" dirty="0"/>
              <a:t>And define the research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90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Let’s move on to the pipeline structure we build inside Azure machine learning studio.ö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16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find the connection between the logs and the ticket timestamps,</a:t>
            </a:r>
          </a:p>
          <a:p>
            <a:r>
              <a:rPr lang="fi-FI" dirty="0"/>
              <a:t>We utilized a hybrid machine learning model.</a:t>
            </a:r>
          </a:p>
          <a:p>
            <a:r>
              <a:rPr lang="fi-FI" dirty="0"/>
              <a:t>In practice this means that we combined two algorithms in our pipeline structure.</a:t>
            </a:r>
          </a:p>
          <a:p>
            <a:r>
              <a:rPr lang="fi-FI" dirty="0"/>
              <a:t>In order to find the best combination of components and methods,</a:t>
            </a:r>
          </a:p>
          <a:p>
            <a:r>
              <a:rPr lang="fi-FI" dirty="0"/>
              <a:t>We needed to compare results of each component combination.</a:t>
            </a:r>
          </a:p>
          <a:p>
            <a:r>
              <a:rPr lang="fi-FI" dirty="0"/>
              <a:t>This resulted in multiple pipeline branches.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phase 1 of the hybrid model,</a:t>
            </a:r>
          </a:p>
          <a:p>
            <a:r>
              <a:rPr lang="fi-FI" dirty="0"/>
              <a:t>We first select whether we use message or rawmessage data for anomaly detection</a:t>
            </a:r>
          </a:p>
          <a:p>
            <a:r>
              <a:rPr lang="fi-FI" dirty="0"/>
              <a:t>This data can be first preprocessed with ready components available in azure ml studio or not.</a:t>
            </a:r>
          </a:p>
          <a:p>
            <a:r>
              <a:rPr lang="fi-FI" dirty="0"/>
              <a:t>Now we can decide if we use n-gram feature extraction, feature hashing or skip the numeric conversion and try to work with textual data.</a:t>
            </a:r>
          </a:p>
          <a:p>
            <a:r>
              <a:rPr lang="fi-FI" dirty="0"/>
              <a:t>Anomaly detection training can be done with typical methods where part of the data is used for training and other part for validating.</a:t>
            </a:r>
          </a:p>
          <a:p>
            <a:r>
              <a:rPr lang="fi-FI" dirty="0"/>
              <a:t>We also tested if unconventional training would give some results.</a:t>
            </a:r>
          </a:p>
          <a:p>
            <a:r>
              <a:rPr lang="fi-FI" dirty="0"/>
              <a:t>This meant that we gave all the data to anomaly detection algorithm for validation in order to get more datapoints in the following steps.</a:t>
            </a:r>
          </a:p>
          <a:p>
            <a:r>
              <a:rPr lang="fi-FI" dirty="0"/>
              <a:t>Finally, the models are scored and we get the anomaly probabilities for each log row.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46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the phase 2, </a:t>
            </a:r>
          </a:p>
          <a:p>
            <a:r>
              <a:rPr lang="fi-FI" dirty="0"/>
              <a:t>We start by adding ticket timestamp data and using a time frame compression method.</a:t>
            </a:r>
          </a:p>
          <a:p>
            <a:r>
              <a:rPr lang="fi-FI" dirty="0"/>
              <a:t>This is done because of the random delay between the log events and the ticket receiving times.</a:t>
            </a:r>
          </a:p>
          <a:p>
            <a:r>
              <a:rPr lang="fi-FI" dirty="0"/>
              <a:t>As we cannot be certain if it took an hour or two days for banking clerks to notice the problem and write a ticket,</a:t>
            </a:r>
          </a:p>
          <a:p>
            <a:r>
              <a:rPr lang="fi-FI" dirty="0"/>
              <a:t>We group weekly anomaly values to statistical metrics.</a:t>
            </a:r>
          </a:p>
          <a:p>
            <a:r>
              <a:rPr lang="fi-FI" dirty="0"/>
              <a:t>Now we have numerical features and weekly count of tickets received,</a:t>
            </a:r>
          </a:p>
          <a:p>
            <a:r>
              <a:rPr lang="fi-FI" dirty="0"/>
              <a:t>And we can use regression algorithms to try to find the connection between these features.</a:t>
            </a:r>
          </a:p>
          <a:p>
            <a:r>
              <a:rPr lang="fi-FI" dirty="0"/>
              <a:t>Finally, we evaluate the end results and compare them to find the best component combination.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06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the final pipeline structure </a:t>
            </a:r>
            <a:r>
              <a:rPr lang="fi-FI" dirty="0" err="1"/>
              <a:t>visualized</a:t>
            </a:r>
            <a:r>
              <a:rPr lang="fi-FI" dirty="0"/>
              <a:t>.</a:t>
            </a:r>
          </a:p>
          <a:p>
            <a:r>
              <a:rPr lang="fi-FI" dirty="0"/>
              <a:t>This doesn’t include all the branches</a:t>
            </a:r>
          </a:p>
          <a:p>
            <a:r>
              <a:rPr lang="fi-FI" dirty="0"/>
              <a:t>As we executed this pipeline multiple times with some of the branch links moved to other nodes.</a:t>
            </a:r>
          </a:p>
          <a:p>
            <a:r>
              <a:rPr lang="fi-FI" dirty="0"/>
              <a:t>This way we saved some computing resources as we didn’t have to copy multiple portions of the pipeline to several places.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33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are some the branches highlighted as an example.</a:t>
            </a:r>
          </a:p>
          <a:p>
            <a:r>
              <a:rPr lang="fi-FI" dirty="0"/>
              <a:t>The final branch count or the component combination count was 240.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50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part of the pipeline structure in more detail.</a:t>
            </a:r>
          </a:p>
          <a:p>
            <a:r>
              <a:rPr lang="fi-FI" dirty="0"/>
              <a:t>As you can see, this is just one small part of the final structure.</a:t>
            </a:r>
          </a:p>
          <a:p>
            <a:endParaRPr lang="fi-FI" dirty="0"/>
          </a:p>
          <a:p>
            <a:r>
              <a:rPr lang="fi-FI" dirty="0"/>
              <a:t>In the phase 1</a:t>
            </a:r>
          </a:p>
          <a:p>
            <a:r>
              <a:rPr lang="fi-FI" dirty="0"/>
              <a:t>We aim to answer a question: ”How likely this row is an anomaly”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39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the second phase we add the ticket data to the mix</a:t>
            </a:r>
          </a:p>
          <a:p>
            <a:r>
              <a:rPr lang="fi-FI" dirty="0"/>
              <a:t>And execute the time frame compression.</a:t>
            </a:r>
          </a:p>
          <a:p>
            <a:endParaRPr lang="fi-FI" dirty="0"/>
          </a:p>
          <a:p>
            <a:r>
              <a:rPr lang="fi-FI" dirty="0"/>
              <a:t>Here just one regression algorithm is used for training.</a:t>
            </a:r>
          </a:p>
          <a:p>
            <a:r>
              <a:rPr lang="fi-FI" dirty="0"/>
              <a:t>After time frame comperssion,</a:t>
            </a:r>
          </a:p>
          <a:p>
            <a:r>
              <a:rPr lang="fi-FI" dirty="0"/>
              <a:t>We create a branch that excludes the anomaly values in order to compare the results.</a:t>
            </a:r>
          </a:p>
          <a:p>
            <a:r>
              <a:rPr lang="fi-FI" dirty="0"/>
              <a:t>If ticket related anomalies was found in the phase 1, </a:t>
            </a:r>
          </a:p>
          <a:p>
            <a:r>
              <a:rPr lang="fi-FI" dirty="0"/>
              <a:t>we should get much better results with the anomalies included than with a branch where anomaly values are removed.</a:t>
            </a:r>
          </a:p>
          <a:p>
            <a:endParaRPr lang="fi-FI" dirty="0"/>
          </a:p>
          <a:p>
            <a:r>
              <a:rPr lang="fi-FI" dirty="0"/>
              <a:t>This phase aims to answer: ”Based on learning data, how many tickets are to be expected in this time frame?”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Finally let’s look at the results we gathered.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23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explained,</a:t>
            </a:r>
          </a:p>
          <a:p>
            <a:r>
              <a:rPr lang="fi-FI" dirty="0"/>
              <a:t>We compared the results of each branch with a sibling branch where anomaly values were removed.</a:t>
            </a:r>
          </a:p>
          <a:p>
            <a:r>
              <a:rPr lang="fi-FI" dirty="0"/>
              <a:t>If the results were significantly better,</a:t>
            </a:r>
          </a:p>
          <a:p>
            <a:r>
              <a:rPr lang="fi-FI" dirty="0"/>
              <a:t>We could determine that the anomalies found in the phase 1 are linked to the ticket estimates in phase 2.</a:t>
            </a:r>
          </a:p>
          <a:p>
            <a:endParaRPr lang="fi-FI" dirty="0"/>
          </a:p>
          <a:p>
            <a:r>
              <a:rPr lang="fi-FI" dirty="0"/>
              <a:t>On the left table, the best component combination using Decision forest regression is highlighted. </a:t>
            </a:r>
          </a:p>
          <a:p>
            <a:r>
              <a:rPr lang="fi-FI" dirty="0"/>
              <a:t>It consisted of message data, feature hashing and proper training method.</a:t>
            </a:r>
          </a:p>
          <a:p>
            <a:r>
              <a:rPr lang="fi-FI" dirty="0"/>
              <a:t>On the right table we see that the results does not improve by changing regression algorithm used in phase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study was produced for Samlink,</a:t>
            </a:r>
          </a:p>
          <a:p>
            <a:r>
              <a:rPr lang="fi-FI" dirty="0"/>
              <a:t>Which was founded in 1994,</a:t>
            </a:r>
          </a:p>
          <a:p>
            <a:r>
              <a:rPr lang="fi-FI" dirty="0"/>
              <a:t>And is now part of the American multinational company, Kyndryl</a:t>
            </a:r>
          </a:p>
          <a:p>
            <a:endParaRPr lang="fi-FI" dirty="0"/>
          </a:p>
          <a:p>
            <a:r>
              <a:rPr lang="fi-FI" dirty="0"/>
              <a:t>Samlink develops all sorts of IT solutions to banks,</a:t>
            </a:r>
          </a:p>
          <a:p>
            <a:r>
              <a:rPr lang="fi-FI" dirty="0"/>
              <a:t>From basic banking systems to Codeapp software for end users</a:t>
            </a:r>
          </a:p>
          <a:p>
            <a:endParaRPr lang="fi-FI" dirty="0"/>
          </a:p>
          <a:p>
            <a:r>
              <a:rPr lang="fi-FI" dirty="0"/>
              <a:t>Samlink has also multiple other products and customers outside banking business,</a:t>
            </a:r>
          </a:p>
          <a:p>
            <a:r>
              <a:rPr lang="fi-FI" dirty="0"/>
              <a:t>Such as DNA Entertainment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634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best component combinations are listed here with their corresponding results.</a:t>
            </a:r>
          </a:p>
          <a:p>
            <a:r>
              <a:rPr lang="fi-FI" dirty="0"/>
              <a:t>We used fresh procution data to test the final models in order to see how each model works with unseen data.</a:t>
            </a:r>
          </a:p>
          <a:p>
            <a:r>
              <a:rPr lang="fi-FI" dirty="0"/>
              <a:t>However, as we can see,</a:t>
            </a:r>
          </a:p>
          <a:p>
            <a:r>
              <a:rPr lang="fi-FI" dirty="0"/>
              <a:t>The results are not promising.</a:t>
            </a:r>
          </a:p>
          <a:p>
            <a:endParaRPr lang="fi-FI" dirty="0"/>
          </a:p>
          <a:p>
            <a:r>
              <a:rPr lang="fi-FI" dirty="0"/>
              <a:t>The Coefficient of determination is below zero in each case meaning that even a random model would perform better.</a:t>
            </a:r>
          </a:p>
          <a:p>
            <a:endParaRPr lang="fi-FI" dirty="0"/>
          </a:p>
          <a:p>
            <a:r>
              <a:rPr lang="fi-FI" dirty="0"/>
              <a:t>Thus, we can conclude that our models were not able to find a correlation between log data and ticket timestamps.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Our research had some issues with memory limitations in azure ml studio.</a:t>
            </a:r>
          </a:p>
          <a:p>
            <a:r>
              <a:rPr lang="fi-FI" dirty="0"/>
              <a:t>This forced us to abandon n-gram feature extraction all together as the only way to use it </a:t>
            </a:r>
          </a:p>
          <a:p>
            <a:r>
              <a:rPr lang="fi-FI" dirty="0"/>
              <a:t>Was to trim the data to only 2% of the original size.</a:t>
            </a:r>
          </a:p>
          <a:p>
            <a:endParaRPr lang="fi-FI" dirty="0"/>
          </a:p>
          <a:p>
            <a:r>
              <a:rPr lang="fi-FI" dirty="0"/>
              <a:t>If this problem could be solved we could utilize n-gram features in more efficiently without losing information in compression of the feature hashing.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48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data format was problematic from the beginning of the study.</a:t>
            </a:r>
          </a:p>
          <a:p>
            <a:r>
              <a:rPr lang="fi-FI" dirty="0"/>
              <a:t>As the insigth to logs were poor and the data was in mixed format</a:t>
            </a:r>
          </a:p>
          <a:p>
            <a:r>
              <a:rPr lang="fi-FI" dirty="0"/>
              <a:t>It needed a lot of preprocessing.</a:t>
            </a:r>
          </a:p>
          <a:p>
            <a:r>
              <a:rPr lang="fi-FI" dirty="0"/>
              <a:t>With more structured data we could have more insight </a:t>
            </a:r>
          </a:p>
          <a:p>
            <a:r>
              <a:rPr lang="fi-FI" dirty="0"/>
              <a:t>And we’d had a possibility to utilize different anomaly detection algorithms.</a:t>
            </a:r>
          </a:p>
          <a:p>
            <a:endParaRPr lang="fi-FI" dirty="0"/>
          </a:p>
          <a:p>
            <a:r>
              <a:rPr lang="fi-FI" dirty="0"/>
              <a:t>If we had a dataset with only ”normal” data,</a:t>
            </a:r>
          </a:p>
          <a:p>
            <a:r>
              <a:rPr lang="fi-FI" dirty="0"/>
              <a:t>We could use supervised learning algorithms such as one-class support vector machine in phase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95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Finally, we used mainly default parameters for components because of the study time limits.</a:t>
            </a:r>
          </a:p>
          <a:p>
            <a:r>
              <a:rPr lang="fi-FI" dirty="0"/>
              <a:t>With parameter tuning the results could improve.</a:t>
            </a:r>
          </a:p>
          <a:p>
            <a:endParaRPr lang="fi-FI" dirty="0"/>
          </a:p>
          <a:p>
            <a:r>
              <a:rPr lang="fi-FI" dirty="0"/>
              <a:t>Also, RPA robots work on weekends and clerks do not,</a:t>
            </a:r>
          </a:p>
          <a:p>
            <a:r>
              <a:rPr lang="fi-FI" dirty="0"/>
              <a:t>Time frame shifting could give different results if we take the weekend delays better into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8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One of the solutions developed for banking customers</a:t>
            </a:r>
          </a:p>
          <a:p>
            <a:r>
              <a:rPr lang="fi-FI" dirty="0"/>
              <a:t>Are RPA, or Robotic Process Automation services.</a:t>
            </a:r>
          </a:p>
          <a:p>
            <a:r>
              <a:rPr lang="fi-FI" dirty="0"/>
              <a:t>They execute mechanical tasks </a:t>
            </a:r>
          </a:p>
          <a:p>
            <a:r>
              <a:rPr lang="fi-FI" dirty="0"/>
              <a:t>And lighten the workload of bank clerks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0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any other software, RPA fails from time to time</a:t>
            </a:r>
          </a:p>
          <a:p>
            <a:r>
              <a:rPr lang="fi-FI" dirty="0"/>
              <a:t>When this happens, bank clerks has to finish the task left by RPA robots,</a:t>
            </a:r>
          </a:p>
          <a:p>
            <a:r>
              <a:rPr lang="fi-FI" dirty="0"/>
              <a:t>And send a technical support ticket for Samlink help desk.</a:t>
            </a:r>
          </a:p>
          <a:p>
            <a:r>
              <a:rPr lang="fi-FI" dirty="0"/>
              <a:t>Ticket is then redirected to RPA developers</a:t>
            </a:r>
          </a:p>
          <a:p>
            <a:r>
              <a:rPr lang="fi-FI" dirty="0"/>
              <a:t>Who then start to fix the issue.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30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Logs written by RPA software</a:t>
            </a:r>
          </a:p>
          <a:p>
            <a:r>
              <a:rPr lang="fi-FI" dirty="0"/>
              <a:t>Are essential for problem debugging </a:t>
            </a:r>
          </a:p>
          <a:p>
            <a:r>
              <a:rPr lang="fi-FI" dirty="0"/>
              <a:t>However, as logs are very verbose in nature,</a:t>
            </a:r>
          </a:p>
          <a:p>
            <a:r>
              <a:rPr lang="fi-FI" dirty="0"/>
              <a:t>They are laborous to analyze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72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study researches a possibility to develop a real-time log analyzer</a:t>
            </a:r>
          </a:p>
          <a:p>
            <a:r>
              <a:rPr lang="fi-FI" dirty="0"/>
              <a:t>Using machine learning.</a:t>
            </a:r>
          </a:p>
          <a:p>
            <a:r>
              <a:rPr lang="fi-FI" dirty="0"/>
              <a:t>The goal is a machine learning system</a:t>
            </a:r>
          </a:p>
          <a:p>
            <a:r>
              <a:rPr lang="fi-FI" dirty="0"/>
              <a:t>Capable of identifying critical errors from the log</a:t>
            </a:r>
          </a:p>
          <a:p>
            <a:r>
              <a:rPr lang="fi-FI" dirty="0"/>
              <a:t>And alert developers of ticket inducing issues</a:t>
            </a:r>
          </a:p>
          <a:p>
            <a:r>
              <a:rPr lang="fi-FI" dirty="0"/>
              <a:t>Before bank clerks even notice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0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would reduce labour both for developers as well as the clerks.</a:t>
            </a:r>
          </a:p>
          <a:p>
            <a:r>
              <a:rPr lang="fi-FI" dirty="0"/>
              <a:t>Error fixing would speed up</a:t>
            </a:r>
          </a:p>
          <a:p>
            <a:r>
              <a:rPr lang="fi-FI" dirty="0"/>
              <a:t>Leading to improved customer satisfaction.</a:t>
            </a:r>
          </a:p>
          <a:p>
            <a:r>
              <a:rPr lang="fi-FI" dirty="0"/>
              <a:t>As Samlink does not yet utilize machine learning in it’s products,</a:t>
            </a:r>
          </a:p>
          <a:p>
            <a:r>
              <a:rPr lang="fi-FI" dirty="0"/>
              <a:t>This study will also give Samlink know-how for machine learning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CDC31-0CDD-B848-AD2A-2D4ECA921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5A8D1-6BB1-3047-9BD1-79559FA499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E8F1D-3C05-224D-A215-9C41DDB98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2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68FA1-35A0-FA42-8E5C-15161C4E1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7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25704-7F2A-A244-AD8B-3BAC0FB7F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85A9AC-CAD8-354E-B43A-CB7D3B370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25108D-C571-EB42-8833-90C3CF8BBB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D063E8-ADCC-0C4D-BAC1-496CD5881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1C05D-0640-8941-8D61-25801E8D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98C18-3CF3-8C44-8E7C-81674A7F1E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0DE37-A4B9-2245-A1E3-DB646942B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424B7-61B0-EF41-A8C1-C8C6B0670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CEB-FCAA-0840-B206-16CA358C0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4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0F3D-D012-4F48-A65E-55C891B5A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30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ep Forest w Footer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E198F-84D6-3546-9733-134DB6026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26FF0-2757-A34E-8DCD-B7A5DC6094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005C2-BA9E-1648-B1D4-D5AB98AFF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009F3-F11A-1445-92B4-14CA2DE38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3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415B2-536B-284F-8F41-D808BB01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0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F01EC-5402-9A45-A5FD-B90BFF2880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1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3CD2F-834E-1A4B-B5D1-3A5995D03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39A61-9FA4-1E44-A208-DAE1AF2FE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9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C5FB1-1249-E24B-91AA-C4B58CB3D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0F02-DA94-E148-87C5-68309F33F597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E6B15-BFDC-7C41-B135-8F9AC0C969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ED639A98-B7D1-7749-A783-475FFFBB4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8B4DB-7BA7-BB48-84F6-A7BB3A1A5D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8780-FA65-4444-9BCA-B12A9142C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63032-407C-D94D-8FAA-FA8DB67A2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7FAA3-7364-C344-922B-975B10311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3194E-E81A-8647-99ED-C1813CD42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0640D-E89A-DA4A-AFEF-9FCA70DD56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36901-49D2-5849-A92F-075CE073B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82BBA-E470-6D41-87FF-A004A4767D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5D513-6AFA-0343-9D8D-AA8A39C74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9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CE118-6140-6649-84F6-AC2864CCA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3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E98BC-8FDC-2B4E-8969-E9AF6969C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7190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C670D-23FC-2742-8604-DE8307ED1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0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54B26-15AF-0B48-9A17-8DC2B8ECF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2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832E4-477C-E640-89EE-12B21A32F5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2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3CD2-0136-6B44-829E-D592EEC8570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573"/>
          <a:stretch/>
        </p:blipFill>
        <p:spPr>
          <a:xfrm>
            <a:off x="7442522" y="0"/>
            <a:ext cx="474947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4F5F2-745E-EC46-9475-6B01CE479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D3065-88F5-A848-BBAC-69B6628BB50F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47268"/>
          <a:stretch/>
        </p:blipFill>
        <p:spPr>
          <a:xfrm>
            <a:off x="8599989" y="0"/>
            <a:ext cx="3603585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65D76-7123-864B-8F8E-95FD5A755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6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5A5D-83DB-7E4E-97E4-4AA2342CA2EC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53873"/>
          <a:stretch/>
        </p:blipFill>
        <p:spPr>
          <a:xfrm>
            <a:off x="8993529" y="0"/>
            <a:ext cx="3198472" cy="686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03450-5BF1-B742-87AE-7FD6FAA95B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3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0E97-A173-E943-9624-F2C485803C5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360"/>
          <a:stretch/>
        </p:blipFill>
        <p:spPr>
          <a:xfrm>
            <a:off x="7442194" y="0"/>
            <a:ext cx="4762506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C755D-D349-5848-A2C0-5E052CC188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0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809E-0E91-CF41-8D16-79B600A1E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5929-D160-0742-8428-5987A21C6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26387-BF62-024B-A5EE-B0ADE852B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60C54-0847-0D45-BAD7-194C395981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8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0D10D-3E00-C04D-8878-28367D3BF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0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3FD53-EE17-9142-A553-C451CE0244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9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8B438-7CE9-134E-959E-C3EA01ABF8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CE48B-9B46-D04F-BA0B-5BFB32DC6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CB016-EF40-364C-B26F-51DAA5CDB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06540-4882-A246-9306-569BD1AECF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0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F8E47-3D9A-0145-999F-44BC50A28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1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8CECC-09B7-DB4F-BCDC-CC6AC91F76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Add body text here—Lorem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365A0-9F47-C148-8BCB-3995283AF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120DF-1460-2946-A6E2-B23CE328FA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3D1CF-597A-7645-BA0F-14D10D5B6C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BB1827-0D3E-494C-9B85-A059D950B8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4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61BC4-A245-EC44-997D-0CF1D47400E4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72078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E53FA-DC67-6143-A692-ED9CCDCEF8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8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9DDB47-8C4C-AE40-A5FE-E79C065FC7BB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51408-71E7-2546-AC75-695F5AEE14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90375F-B617-3A4D-9224-7C44FEE2387F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FA2D3-9937-4245-8A8F-659FB0E590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8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294FF-6C72-6348-B6E1-F07A92D1C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02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9D7CD-B53E-624E-A433-5A01A11D1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7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1A82F-31C9-3A49-BAEF-9D68063AE1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76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7CADEC-71F5-EC45-80FE-7365332CC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5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45D4AF-DC33-D546-9BF7-A52AB8B716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13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6CE4F6-B74D-264F-87B7-F0BCA4557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65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E36402-50AB-EF47-8908-E5B41D3F2F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370AA-E1A6-6D43-8193-53FA758A62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90096-5724-3C4E-804A-4E0854B5D9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573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2F6B0D-867D-CF48-BCDC-6861ED52B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0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6E7C3-9692-204C-A04A-422E675B05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D3C4A-8655-C742-969F-3A260036A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F76D8E-F53F-CD47-B4F4-569C71C7B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7EE8B-FB39-CA44-9F1C-F53DCA59A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90E587-DF5B-244B-84C0-EFFC32D3E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5097-95F7-ED48-B528-B37D55E28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94AE8-DD6E-774D-BBAC-B9282E1F8B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5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FEEED-BF6B-4044-A2B9-BC9524FE9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CE40E-1CA7-D74E-A650-0623446B10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1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BA5D7-52DC-A143-8EE2-CE58EC5445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AE67A-E762-7540-869A-CDD40A132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B0F45-F2BB-9540-A5EA-A8457341B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6BC0C-D77F-184F-BB95-9C2FBAC01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9E6BC8-8668-A04F-8F29-CC81027B6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6014BE-DE71-124F-8000-659385AA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08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D0D241-EC5A-CF4D-80B1-CD8920F2D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DE606-DC6C-8444-806D-B3B4FAE52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1224" userDrawn="1">
          <p15:clr>
            <a:srgbClr val="FBAE40"/>
          </p15:clr>
        </p15:guide>
        <p15:guide id="4" orient="horz" pos="936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30E80-B381-5F4B-B2F8-660DF63E3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orient="horz" pos="122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9BCBD2-373A-8F40-927B-AFC28C0681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0D84B-0FBE-974C-B196-89A7E2F46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34BD30-ED54-1742-8D08-E63CC45C2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E7F988-A2AE-544F-810A-FD2F99066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E895E7-2332-2840-9278-8C31581D39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17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E94A5D-0470-4D45-A6FB-CF347F3915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21E892-42A0-244F-828A-3C1AA3CFF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6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AE1AE-E16D-8048-B53B-6B4D6D1A6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28522-8FDD-4A41-982B-C8B792C4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10D6DC-14C6-8C40-B0D0-7643B3E82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02BB20-185D-C04B-B313-FA88A06B0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3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F4D12D-6B83-514E-BB8D-710A044CA9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AC71B-6BE3-2748-8D99-FC71981C2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78DFF-DECE-A745-B532-A9666C19F5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6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205C8-3DFD-E645-A3E7-E32DA5C8E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DF26D-B758-9E48-954D-8FDB45D40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3E1F45-C906-4746-86FE-9A1F8D760D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7CF46D-098C-E544-B664-06541A2B0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40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37F24-2848-144A-8AF8-E647B0813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5CFA30-D93D-4C49-9EC0-0C23A6E613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71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230F32-0C58-2044-B63A-E1566CCB8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524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8F27A-F621-B249-9E9F-83141032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8CDC4-4B8B-A447-AB2E-0737C530D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70" r:id="rId2"/>
    <p:sldLayoutId id="2147483900" r:id="rId3"/>
    <p:sldLayoutId id="2147483908" r:id="rId4"/>
    <p:sldLayoutId id="2147483909" r:id="rId5"/>
    <p:sldLayoutId id="2147483829" r:id="rId6"/>
    <p:sldLayoutId id="2147483871" r:id="rId7"/>
    <p:sldLayoutId id="2147483792" r:id="rId8"/>
    <p:sldLayoutId id="2147483872" r:id="rId9"/>
    <p:sldLayoutId id="2147483901" r:id="rId10"/>
    <p:sldLayoutId id="2147483910" r:id="rId11"/>
    <p:sldLayoutId id="2147483911" r:id="rId12"/>
    <p:sldLayoutId id="2147483874" r:id="rId13"/>
    <p:sldLayoutId id="2147483873" r:id="rId14"/>
    <p:sldLayoutId id="2147483828" r:id="rId15"/>
    <p:sldLayoutId id="2147483847" r:id="rId16"/>
    <p:sldLayoutId id="2147483902" r:id="rId17"/>
    <p:sldLayoutId id="2147483912" r:id="rId18"/>
    <p:sldLayoutId id="2147483913" r:id="rId19"/>
    <p:sldLayoutId id="2147483903" r:id="rId20"/>
    <p:sldLayoutId id="2147483904" r:id="rId21"/>
    <p:sldLayoutId id="2147483784" r:id="rId22"/>
    <p:sldLayoutId id="2147483842" r:id="rId23"/>
    <p:sldLayoutId id="2147483905" r:id="rId24"/>
    <p:sldLayoutId id="2147483914" r:id="rId25"/>
    <p:sldLayoutId id="2147483915" r:id="rId26"/>
    <p:sldLayoutId id="2147483841" r:id="rId27"/>
    <p:sldLayoutId id="2147483855" r:id="rId28"/>
    <p:sldLayoutId id="2147483895" r:id="rId29"/>
    <p:sldLayoutId id="2147483889" r:id="rId30"/>
    <p:sldLayoutId id="2147483896" r:id="rId31"/>
    <p:sldLayoutId id="2147483891" r:id="rId32"/>
    <p:sldLayoutId id="2147483890" r:id="rId33"/>
    <p:sldLayoutId id="2147483892" r:id="rId34"/>
    <p:sldLayoutId id="2147483906" r:id="rId35"/>
    <p:sldLayoutId id="2147483907" r:id="rId36"/>
    <p:sldLayoutId id="2147483766" r:id="rId37"/>
    <p:sldLayoutId id="2147483856" r:id="rId38"/>
    <p:sldLayoutId id="2147483857" r:id="rId39"/>
    <p:sldLayoutId id="2147483815" r:id="rId40"/>
    <p:sldLayoutId id="2147483816" r:id="rId41"/>
    <p:sldLayoutId id="2147483838" r:id="rId42"/>
    <p:sldLayoutId id="2147483839" r:id="rId43"/>
    <p:sldLayoutId id="2147483853" r:id="rId44"/>
    <p:sldLayoutId id="2147483877" r:id="rId45"/>
    <p:sldLayoutId id="2147483814" r:id="rId46"/>
    <p:sldLayoutId id="2147483791" r:id="rId47"/>
    <p:sldLayoutId id="2147483804" r:id="rId48"/>
    <p:sldLayoutId id="2147483802" r:id="rId49"/>
    <p:sldLayoutId id="2147483865" r:id="rId50"/>
    <p:sldLayoutId id="2147483866" r:id="rId51"/>
    <p:sldLayoutId id="2147483867" r:id="rId52"/>
    <p:sldLayoutId id="2147483876" r:id="rId53"/>
    <p:sldLayoutId id="2147483868" r:id="rId54"/>
    <p:sldLayoutId id="2147483869" r:id="rId55"/>
    <p:sldLayoutId id="2147483881" r:id="rId56"/>
    <p:sldLayoutId id="2147483882" r:id="rId57"/>
    <p:sldLayoutId id="2147483886" r:id="rId58"/>
    <p:sldLayoutId id="2147483893" r:id="rId59"/>
    <p:sldLayoutId id="2147483880" r:id="rId60"/>
    <p:sldLayoutId id="2147483887" r:id="rId61"/>
    <p:sldLayoutId id="2147483805" r:id="rId62"/>
    <p:sldLayoutId id="2147483777" r:id="rId63"/>
    <p:sldLayoutId id="2147483885" r:id="rId64"/>
    <p:sldLayoutId id="2147483785" r:id="rId65"/>
    <p:sldLayoutId id="2147483799" r:id="rId66"/>
    <p:sldLayoutId id="2147483823" r:id="rId67"/>
    <p:sldLayoutId id="2147483864" r:id="rId68"/>
    <p:sldLayoutId id="2147483897" r:id="rId69"/>
    <p:sldLayoutId id="2147483819" r:id="rId70"/>
    <p:sldLayoutId id="2147483822" r:id="rId71"/>
    <p:sldLayoutId id="2147483831" r:id="rId72"/>
    <p:sldLayoutId id="2147483788" r:id="rId73"/>
    <p:sldLayoutId id="2147483798" r:id="rId74"/>
    <p:sldLayoutId id="2147483917" r:id="rId75"/>
    <p:sldLayoutId id="2147483918" r:id="rId76"/>
    <p:sldLayoutId id="2147483859" r:id="rId77"/>
    <p:sldLayoutId id="2147483860" r:id="rId78"/>
    <p:sldLayoutId id="2147483863" r:id="rId79"/>
    <p:sldLayoutId id="2147483824" r:id="rId80"/>
    <p:sldLayoutId id="2147483833" r:id="rId81"/>
    <p:sldLayoutId id="2147483884" r:id="rId82"/>
    <p:sldLayoutId id="2147483827" r:id="rId83"/>
    <p:sldLayoutId id="2147483854" r:id="rId84"/>
    <p:sldLayoutId id="2147483811" r:id="rId85"/>
    <p:sldLayoutId id="2147483826" r:id="rId86"/>
    <p:sldLayoutId id="2147483861" r:id="rId87"/>
    <p:sldLayoutId id="2147483888" r:id="rId88"/>
    <p:sldLayoutId id="2147483878" r:id="rId89"/>
    <p:sldLayoutId id="2147483879" r:id="rId90"/>
    <p:sldLayoutId id="2147483825" r:id="rId91"/>
    <p:sldLayoutId id="2147483845" r:id="rId92"/>
    <p:sldLayoutId id="2147483810" r:id="rId93"/>
    <p:sldLayoutId id="2147483850" r:id="rId94"/>
    <p:sldLayoutId id="2147483813" r:id="rId95"/>
    <p:sldLayoutId id="2147483852" r:id="rId96"/>
    <p:sldLayoutId id="2147483894" r:id="rId97"/>
    <p:sldLayoutId id="2147483883" r:id="rId98"/>
    <p:sldLayoutId id="2147483767" r:id="rId99"/>
    <p:sldLayoutId id="2147483821" r:id="rId100"/>
    <p:sldLayoutId id="2147483846" r:id="rId101"/>
    <p:sldLayoutId id="2147483875" r:id="rId102"/>
    <p:sldLayoutId id="2147483809" r:id="rId103"/>
    <p:sldLayoutId id="2147483834" r:id="rId104"/>
    <p:sldLayoutId id="2147483835" r:id="rId105"/>
    <p:sldLayoutId id="2147483851" r:id="rId106"/>
    <p:sldLayoutId id="2147483786" r:id="rId107"/>
    <p:sldLayoutId id="2147483782" r:id="rId108"/>
    <p:sldLayoutId id="2147483919" r:id="rId109"/>
    <p:sldLayoutId id="2147483898" r:id="rId110"/>
    <p:sldLayoutId id="2147483899" r:id="rId111"/>
    <p:sldLayoutId id="2147483797" r:id="rId112"/>
    <p:sldLayoutId id="2147483920" r:id="rId113"/>
    <p:sldLayoutId id="2147483922" r:id="rId114"/>
    <p:sldLayoutId id="2147483923" r:id="rId115"/>
    <p:sldLayoutId id="2147483921" r:id="rId116"/>
    <p:sldLayoutId id="2147483916" r:id="rId1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2880" userDrawn="1">
          <p15:clr>
            <a:srgbClr val="F26B43"/>
          </p15:clr>
        </p15:guide>
        <p15:guide id="28" pos="3984" userDrawn="1">
          <p15:clr>
            <a:srgbClr val="F26B43"/>
          </p15:clr>
        </p15:guide>
        <p15:guide id="29" pos="4800" userDrawn="1">
          <p15:clr>
            <a:srgbClr val="F26B43"/>
          </p15:clr>
        </p15:guide>
        <p15:guide id="30" pos="5616" userDrawn="1">
          <p15:clr>
            <a:srgbClr val="F26B43"/>
          </p15:clr>
        </p15:guide>
        <p15:guide id="31" pos="2064" userDrawn="1">
          <p15:clr>
            <a:srgbClr val="F26B43"/>
          </p15:clr>
        </p15:guide>
        <p15:guide id="32" pos="1920" userDrawn="1">
          <p15:clr>
            <a:srgbClr val="F26B43"/>
          </p15:clr>
        </p15:guide>
        <p15:guide id="33" pos="1776" userDrawn="1">
          <p15:clr>
            <a:srgbClr val="F26B43"/>
          </p15:clr>
        </p15:guide>
        <p15:guide id="34" pos="144" userDrawn="1">
          <p15:clr>
            <a:srgbClr val="F26B43"/>
          </p15:clr>
        </p15:guide>
        <p15:guide id="35" pos="5904" userDrawn="1">
          <p15:clr>
            <a:srgbClr val="F26B43"/>
          </p15:clr>
        </p15:guide>
        <p15:guide id="36" orient="horz" pos="2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pos="960" userDrawn="1">
          <p15:clr>
            <a:srgbClr val="F26B43"/>
          </p15:clr>
        </p15:guide>
        <p15:guide id="39" pos="5760" userDrawn="1">
          <p15:clr>
            <a:srgbClr val="F26B43"/>
          </p15:clr>
        </p15:guide>
        <p15:guide id="40" orient="horz" pos="552" userDrawn="1">
          <p15:clr>
            <a:srgbClr val="F26B43"/>
          </p15:clr>
        </p15:guide>
        <p15:guide id="41" orient="horz" pos="3792" userDrawn="1">
          <p15:clr>
            <a:srgbClr val="F26B43"/>
          </p15:clr>
        </p15:guide>
        <p15:guide id="42" orient="horz" pos="2160" userDrawn="1">
          <p15:clr>
            <a:srgbClr val="F26B43"/>
          </p15:clr>
        </p15:guide>
        <p15:guide id="44" orient="horz" pos="1080" userDrawn="1">
          <p15:clr>
            <a:srgbClr val="F26B43"/>
          </p15:clr>
        </p15:guide>
        <p15:guide id="45" orient="horz" pos="2688" userDrawn="1">
          <p15:clr>
            <a:srgbClr val="F26B43"/>
          </p15:clr>
        </p15:guide>
        <p15:guide id="47" orient="horz" pos="3264" userDrawn="1">
          <p15:clr>
            <a:srgbClr val="F26B43"/>
          </p15:clr>
        </p15:guide>
        <p15:guide id="49" orient="horz" pos="1632" userDrawn="1">
          <p15:clr>
            <a:srgbClr val="F26B43"/>
          </p15:clr>
        </p15:guide>
        <p15:guide id="51" pos="7536" userDrawn="1">
          <p15:clr>
            <a:srgbClr val="F26B43"/>
          </p15:clr>
        </p15:guide>
        <p15:guide id="52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C3CF7-C39D-DF45-9735-74B2ED3EBD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dirty="0"/>
              <a:t>Machine learning approach to support ticket forecasting from software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12ABB-A5C5-194E-AE8B-4F41E2E0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01.08.2022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30CD0-8831-C041-A29C-1569EF6529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Master’s thesis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36B07-41F3-7340-8E97-255FAA571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Matti Haukilintu</a:t>
            </a:r>
          </a:p>
        </p:txBody>
      </p:sp>
    </p:spTree>
    <p:extLst>
      <p:ext uri="{BB962C8B-B14F-4D97-AF65-F5344CB8AC3E}">
        <p14:creationId xmlns:p14="http://schemas.microsoft.com/office/powerpoint/2010/main" val="23896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A8E7-D821-7044-8728-E7C954A90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2590" y="145569"/>
            <a:ext cx="7019925" cy="1635419"/>
          </a:xfrm>
        </p:spPr>
        <p:txBody>
          <a:bodyPr/>
          <a:lstStyle/>
          <a:p>
            <a:r>
              <a:rPr lang="en-US" dirty="0"/>
              <a:t>Main question</a:t>
            </a:r>
            <a:endParaRPr lang="en-MX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B5BFE-9DC0-AD41-BD3B-3DCABF40C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2436A8-7077-4C5B-A01D-1374725E2045}"/>
              </a:ext>
            </a:extLst>
          </p:cNvPr>
          <p:cNvSpPr txBox="1">
            <a:spLocks/>
          </p:cNvSpPr>
          <p:nvPr/>
        </p:nvSpPr>
        <p:spPr>
          <a:xfrm>
            <a:off x="192589" y="2049075"/>
            <a:ext cx="7019925" cy="29412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7200" b="0" i="0" kern="120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“Is there such a correlation between RPA run logs and technical support tickets</a:t>
            </a:r>
          </a:p>
          <a:p>
            <a:r>
              <a:rPr lang="en-US" sz="2800" dirty="0"/>
              <a:t>that an ML algorithm is able to find,</a:t>
            </a:r>
          </a:p>
          <a:p>
            <a:r>
              <a:rPr lang="en-US" sz="2800" dirty="0"/>
              <a:t>and can this correlation be used to forecast a ticket arrival?”</a:t>
            </a:r>
            <a:endParaRPr lang="en-MX" sz="2800" dirty="0"/>
          </a:p>
        </p:txBody>
      </p:sp>
    </p:spTree>
    <p:extLst>
      <p:ext uri="{BB962C8B-B14F-4D97-AF65-F5344CB8AC3E}">
        <p14:creationId xmlns:p14="http://schemas.microsoft.com/office/powerpoint/2010/main" val="218652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02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D3B3B"/>
              </a:buClr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Cloud ML platforms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algorithms and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Regression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N-gram features and feature hashing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Robotic process automation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sensitivity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3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Cloud ML platforms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4462154" cy="506204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Amazon ML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Google AI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IBM Watson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Microsoft Azure</a:t>
            </a:r>
          </a:p>
          <a:p>
            <a:pPr marL="0" indent="0">
              <a:buNone/>
            </a:pPr>
            <a:r>
              <a:rPr lang="fi-FI" dirty="0"/>
              <a:t>Existing licence</a:t>
            </a:r>
            <a:br>
              <a:rPr lang="fi-FI" dirty="0"/>
            </a:br>
            <a:r>
              <a:rPr lang="fi-FI" dirty="0"/>
              <a:t>Possible to integrate with services in production</a:t>
            </a:r>
          </a:p>
        </p:txBody>
      </p:sp>
      <p:pic>
        <p:nvPicPr>
          <p:cNvPr id="3074" name="Picture 2" descr="Azure Machine Learning Logo Download Vector">
            <a:extLst>
              <a:ext uri="{FF2B5EF4-FFF2-40B4-BE49-F238E27FC236}">
                <a16:creationId xmlns:a16="http://schemas.microsoft.com/office/drawing/2014/main" id="{B8CF7D2E-64B9-47D2-84EC-73DEFABF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4838214"/>
            <a:ext cx="770063" cy="82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using AWS ML. Machine learning is an application of… | by  Janitha Tennakoon | DataDrivenInvestor">
            <a:extLst>
              <a:ext uri="{FF2B5EF4-FFF2-40B4-BE49-F238E27FC236}">
                <a16:creationId xmlns:a16="http://schemas.microsoft.com/office/drawing/2014/main" id="{835F8BA8-AD24-4832-9052-E994BCCF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046"/>
          <a:stretch/>
        </p:blipFill>
        <p:spPr bwMode="auto">
          <a:xfrm>
            <a:off x="3602166" y="1131445"/>
            <a:ext cx="681801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oogle AI Blog: Machine Learning in the Cloud, with TensorFlow">
            <a:extLst>
              <a:ext uri="{FF2B5EF4-FFF2-40B4-BE49-F238E27FC236}">
                <a16:creationId xmlns:a16="http://schemas.microsoft.com/office/drawing/2014/main" id="{FAA2DD3C-2A7C-401D-B410-B864759A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236703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echnology Convergence Culminates in IBM Watson Machine Learning V2.0 | by  Greg Filla | Medium">
            <a:extLst>
              <a:ext uri="{FF2B5EF4-FFF2-40B4-BE49-F238E27FC236}">
                <a16:creationId xmlns:a16="http://schemas.microsoft.com/office/drawing/2014/main" id="{1F9BBAB5-C17D-436D-B00F-4A17A6FA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360262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09C30D-0942-49D3-8F5E-81BB23CE98E7}"/>
              </a:ext>
            </a:extLst>
          </p:cNvPr>
          <p:cNvGrpSpPr/>
          <p:nvPr/>
        </p:nvGrpSpPr>
        <p:grpSpPr>
          <a:xfrm>
            <a:off x="5852520" y="649041"/>
            <a:ext cx="5522812" cy="5416831"/>
            <a:chOff x="5852520" y="649041"/>
            <a:chExt cx="5522812" cy="541683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CE87ED8-50F1-4F9C-BE56-14EC3D71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2520" y="649041"/>
              <a:ext cx="5522812" cy="5416831"/>
            </a:xfrm>
            <a:prstGeom prst="rect">
              <a:avLst/>
            </a:prstGeom>
          </p:spPr>
        </p:pic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62C0B811-F4D5-424D-974A-71D211A06FF4}"/>
                </a:ext>
              </a:extLst>
            </p:cNvPr>
            <p:cNvSpPr txBox="1">
              <a:spLocks/>
            </p:cNvSpPr>
            <p:nvPr/>
          </p:nvSpPr>
          <p:spPr>
            <a:xfrm>
              <a:off x="10741230" y="5355942"/>
              <a:ext cx="466513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[3]</a:t>
              </a:r>
              <a:endParaRPr lang="en-MX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531DEB-F46F-4827-BCDC-7D9AEEEBB253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Machine learning as a Service – MLaaS</a:t>
            </a:r>
          </a:p>
        </p:txBody>
      </p:sp>
    </p:spTree>
    <p:extLst>
      <p:ext uri="{BB962C8B-B14F-4D97-AF65-F5344CB8AC3E}">
        <p14:creationId xmlns:p14="http://schemas.microsoft.com/office/powerpoint/2010/main" val="21460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learning algorithms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data to decision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4"/>
            <a:ext cx="4293775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Algorithm = Finite sequence of mathematical operations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Main component inside machine learning</a:t>
            </a:r>
          </a:p>
          <a:p>
            <a:pPr marL="0" indent="0">
              <a:buNone/>
            </a:pPr>
            <a:r>
              <a:rPr lang="fi-FI" dirty="0"/>
              <a:t>Work by repetition and iteration, able to find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Repeating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or logical connections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Unusual anomalies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Tuned to fit the current case</a:t>
            </a:r>
            <a:endParaRPr lang="en-MX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70A0B5D-4857-4F7B-9B21-573BD9103D0F}"/>
              </a:ext>
            </a:extLst>
          </p:cNvPr>
          <p:cNvSpPr txBox="1">
            <a:spLocks/>
          </p:cNvSpPr>
          <p:nvPr/>
        </p:nvSpPr>
        <p:spPr>
          <a:xfrm>
            <a:off x="10990612" y="6006572"/>
            <a:ext cx="466513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[2]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0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learning algorithms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data to decision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4"/>
            <a:ext cx="4293775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Algorithm = Finite sequence of mathematical operations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Main component inside machine learning</a:t>
            </a:r>
          </a:p>
          <a:p>
            <a:pPr marL="0" indent="0">
              <a:buNone/>
            </a:pPr>
            <a:r>
              <a:rPr lang="fi-FI" dirty="0"/>
              <a:t>Work by repetition and iteration, able to find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Repeating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or logical connections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Unusual anomalies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Tuned to fit the current case</a:t>
            </a:r>
            <a:endParaRPr lang="en-MX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75D8842-8BDB-49A1-A912-22BEFC450BBB}"/>
              </a:ext>
            </a:extLst>
          </p:cNvPr>
          <p:cNvSpPr txBox="1">
            <a:spLocks/>
          </p:cNvSpPr>
          <p:nvPr/>
        </p:nvSpPr>
        <p:spPr>
          <a:xfrm>
            <a:off x="4779729" y="3685985"/>
            <a:ext cx="2198122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problem type</a:t>
            </a:r>
            <a:endParaRPr lang="en-MX" dirty="0"/>
          </a:p>
        </p:txBody>
      </p: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46A5B7-176E-45BD-A5FB-9B25583B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48" y="3685985"/>
            <a:ext cx="4870032" cy="2739393"/>
          </a:xfrm>
          <a:prstGeom prst="rect">
            <a:avLst/>
          </a:prstGeom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EA62D10-D4EA-4840-9735-49984D2E61A9}"/>
              </a:ext>
            </a:extLst>
          </p:cNvPr>
          <p:cNvSpPr txBox="1">
            <a:spLocks/>
          </p:cNvSpPr>
          <p:nvPr/>
        </p:nvSpPr>
        <p:spPr>
          <a:xfrm>
            <a:off x="4840592" y="574671"/>
            <a:ext cx="2003856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learning type</a:t>
            </a:r>
            <a:endParaRPr lang="en-MX" dirty="0"/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5D50580F-8792-4BB0-9A06-CE3BF5DF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180" y="285544"/>
            <a:ext cx="4446300" cy="3180472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E29A329-E8A2-4AFA-9C65-6DE4FCEB75EA}"/>
              </a:ext>
            </a:extLst>
          </p:cNvPr>
          <p:cNvSpPr txBox="1">
            <a:spLocks/>
          </p:cNvSpPr>
          <p:nvPr/>
        </p:nvSpPr>
        <p:spPr>
          <a:xfrm>
            <a:off x="10990612" y="3053754"/>
            <a:ext cx="482581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[1]</a:t>
            </a:r>
            <a:endParaRPr lang="en-MX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70A0B5D-4857-4F7B-9B21-573BD9103D0F}"/>
              </a:ext>
            </a:extLst>
          </p:cNvPr>
          <p:cNvSpPr txBox="1">
            <a:spLocks/>
          </p:cNvSpPr>
          <p:nvPr/>
        </p:nvSpPr>
        <p:spPr>
          <a:xfrm>
            <a:off x="10990612" y="6006572"/>
            <a:ext cx="466513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[2]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3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Regression analysis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are the features related?</a:t>
            </a:r>
            <a:endParaRPr lang="en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Mathematical model to explain data relations</a:t>
                </a:r>
                <a:br>
                  <a:rPr lang="fi-FI" dirty="0"/>
                </a:br>
                <a:r>
                  <a:rPr lang="fi-FI" dirty="0"/>
                  <a:t>Generally: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r>
                  <a:rPr lang="fi-FI" dirty="0"/>
                  <a:t>E.g. Sum of Squared Errors (SSE)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r>
                  <a:rPr lang="fi-FI" dirty="0"/>
                  <a:t>Equate error to zero,</a:t>
                </a:r>
                <a:br>
                  <a:rPr lang="fi-FI" dirty="0"/>
                </a:br>
                <a:r>
                  <a:rPr lang="fi-FI" dirty="0"/>
                  <a:t>Calculate coefficient values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i-FI" dirty="0"/>
                  <a:t>Matrix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  <a:blipFill>
                <a:blip r:embed="rId3"/>
                <a:stretch>
                  <a:fillRect l="-311" t="-13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65C65F4-50DB-490A-AD8F-ADDF82660A1F}"/>
              </a:ext>
            </a:extLst>
          </p:cNvPr>
          <p:cNvGrpSpPr/>
          <p:nvPr/>
        </p:nvGrpSpPr>
        <p:grpSpPr>
          <a:xfrm>
            <a:off x="6527008" y="1706621"/>
            <a:ext cx="5187472" cy="4610784"/>
            <a:chOff x="6655685" y="1706622"/>
            <a:chExt cx="5187472" cy="4610784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01D7B425-94D2-4961-9080-DE48C58F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685" y="1706622"/>
              <a:ext cx="5058796" cy="4610784"/>
            </a:xfrm>
            <a:prstGeom prst="rect">
              <a:avLst/>
            </a:prstGeom>
          </p:spPr>
        </p:pic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94E7BA73-17FB-4A96-864A-4F378FC914CB}"/>
                </a:ext>
              </a:extLst>
            </p:cNvPr>
            <p:cNvSpPr txBox="1">
              <a:spLocks/>
            </p:cNvSpPr>
            <p:nvPr/>
          </p:nvSpPr>
          <p:spPr>
            <a:xfrm>
              <a:off x="11280069" y="6006572"/>
              <a:ext cx="563088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[4]</a:t>
              </a:r>
              <a:endParaRPr lang="en-MX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E.g. Linear regression model:</a:t>
                </a:r>
              </a:p>
              <a:p>
                <a:pPr marL="0" indent="0">
                  <a:buFont typeface="System Font Regular"/>
                  <a:buNone/>
                </a:pPr>
                <a:endParaRPr lang="fi-F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  <a:blipFill>
                <a:blip r:embed="rId5"/>
                <a:stretch>
                  <a:fillRect l="-467" t="-1227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8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E55526-5172-4330-A6CD-F0D11AA892F2}"/>
              </a:ext>
            </a:extLst>
          </p:cNvPr>
          <p:cNvSpPr/>
          <p:nvPr/>
        </p:nvSpPr>
        <p:spPr>
          <a:xfrm>
            <a:off x="228598" y="1160623"/>
            <a:ext cx="3779323" cy="6824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DC1822-7F34-4E8B-B52B-A7FC889BB9EF}"/>
              </a:ext>
            </a:extLst>
          </p:cNvPr>
          <p:cNvSpPr/>
          <p:nvPr/>
        </p:nvSpPr>
        <p:spPr>
          <a:xfrm>
            <a:off x="5630400" y="230426"/>
            <a:ext cx="5786290" cy="31985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952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AE8EA4-2AE9-455D-B99E-3F9C4309DF83}"/>
              </a:ext>
            </a:extLst>
          </p:cNvPr>
          <p:cNvSpPr/>
          <p:nvPr/>
        </p:nvSpPr>
        <p:spPr>
          <a:xfrm>
            <a:off x="228598" y="1821600"/>
            <a:ext cx="3779323" cy="257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59EE3-133F-41C1-AAF4-7C835469C924}"/>
              </a:ext>
            </a:extLst>
          </p:cNvPr>
          <p:cNvSpPr/>
          <p:nvPr/>
        </p:nvSpPr>
        <p:spPr>
          <a:xfrm>
            <a:off x="5528442" y="3484800"/>
            <a:ext cx="2888358" cy="3048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7900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A2CE48-B3FF-467C-944B-51CC3946D912}"/>
              </a:ext>
            </a:extLst>
          </p:cNvPr>
          <p:cNvSpPr/>
          <p:nvPr/>
        </p:nvSpPr>
        <p:spPr>
          <a:xfrm>
            <a:off x="8481600" y="3429000"/>
            <a:ext cx="2833132" cy="3104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9187F-9419-4CD0-BD91-209AE01B8A67}"/>
              </a:ext>
            </a:extLst>
          </p:cNvPr>
          <p:cNvSpPr/>
          <p:nvPr/>
        </p:nvSpPr>
        <p:spPr>
          <a:xfrm>
            <a:off x="144000" y="4392000"/>
            <a:ext cx="3863921" cy="1712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491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86076-33C2-DD44-955F-9157FA2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50" y="1169900"/>
            <a:ext cx="1042290" cy="4316500"/>
          </a:xfrm>
        </p:spPr>
        <p:txBody>
          <a:bodyPr/>
          <a:lstStyle/>
          <a:p>
            <a:r>
              <a:rPr lang="en-US" dirty="0"/>
              <a:t>01</a:t>
            </a:r>
          </a:p>
          <a:p>
            <a:r>
              <a:rPr lang="en-US" dirty="0"/>
              <a:t>02</a:t>
            </a:r>
          </a:p>
          <a:p>
            <a:r>
              <a:rPr lang="en-US" dirty="0"/>
              <a:t>03</a:t>
            </a:r>
          </a:p>
          <a:p>
            <a:r>
              <a:rPr lang="en-US" dirty="0"/>
              <a:t>04</a:t>
            </a:r>
          </a:p>
          <a:p>
            <a:r>
              <a:rPr lang="en-US" dirty="0"/>
              <a:t>05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2591-674B-5F4E-9E23-BAC96119B17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514894" y="1169899"/>
            <a:ext cx="9149148" cy="422253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 </a:t>
            </a:r>
          </a:p>
          <a:p>
            <a:r>
              <a:rPr lang="en-US" dirty="0"/>
              <a:t>Research material and methods </a:t>
            </a:r>
          </a:p>
          <a:p>
            <a:r>
              <a:rPr lang="en-US" dirty="0"/>
              <a:t>Machine learning pipeline structure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08C5A-09BF-DE4A-87F0-02FD4079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2163AEF-9729-4D7F-8982-7CC59CCFAD51}"/>
              </a:ext>
            </a:extLst>
          </p:cNvPr>
          <p:cNvSpPr txBox="1">
            <a:spLocks/>
          </p:cNvSpPr>
          <p:nvPr/>
        </p:nvSpPr>
        <p:spPr>
          <a:xfrm>
            <a:off x="1514894" y="-324382"/>
            <a:ext cx="9567282" cy="132677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82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approach to support ticket forecasting from software logs</a:t>
            </a:r>
          </a:p>
        </p:txBody>
      </p:sp>
    </p:spTree>
    <p:extLst>
      <p:ext uri="{BB962C8B-B14F-4D97-AF65-F5344CB8AC3E}">
        <p14:creationId xmlns:p14="http://schemas.microsoft.com/office/powerpoint/2010/main" val="375409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6"/>
            <a:ext cx="4652159" cy="376479"/>
          </a:xfrm>
        </p:spPr>
        <p:txBody>
          <a:bodyPr/>
          <a:lstStyle/>
          <a:p>
            <a:r>
              <a:rPr lang="fi-FI" dirty="0"/>
              <a:t>N-gram features and feature hashing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to numeric conversion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277994"/>
            <a:ext cx="3541816" cy="48673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latin typeface="+mn-lt"/>
              </a:rPr>
              <a:t>”</a:t>
            </a:r>
            <a:r>
              <a:rPr lang="fi-FI" sz="1400" b="0" i="1" u="none" strike="noStrike" baseline="0" dirty="0">
                <a:latin typeface="+mn-lt"/>
              </a:rPr>
              <a:t>Lorem ipsum </a:t>
            </a:r>
            <a:r>
              <a:rPr lang="fr-FR" sz="1400" b="0" i="1" u="none" strike="noStrike" baseline="0" dirty="0">
                <a:latin typeface="+mn-lt"/>
              </a:rPr>
              <a:t>dolor sit amet, quisquam est, qui dolor ipsum qui dolor sit amet.</a:t>
            </a:r>
            <a:r>
              <a:rPr lang="fi-FI" dirty="0">
                <a:latin typeface="+mn-lt"/>
              </a:rPr>
              <a:t>”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Single or consecutive words converted to numerical values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Can have different weights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Binary (0,1)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Term frequency (0 – 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Etc.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1 – n consecutive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>
                <a:latin typeface="+mn-lt"/>
              </a:rPr>
              <a:t>Dictionary 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Textual feature converts to numerical  features (&gt;n)</a:t>
            </a:r>
          </a:p>
          <a:p>
            <a:pPr marL="0" indent="0">
              <a:buNone/>
            </a:pP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AD13B-89BA-4B05-AAC6-000FEEC7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72156"/>
              </p:ext>
            </p:extLst>
          </p:nvPr>
        </p:nvGraphicFramePr>
        <p:xfrm>
          <a:off x="5018315" y="1272916"/>
          <a:ext cx="695352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09730082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8538778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51950047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21045130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600581000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24344953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6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7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906A2EF-E656-4A07-AB62-91927FC17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22155"/>
              </p:ext>
            </p:extLst>
          </p:nvPr>
        </p:nvGraphicFramePr>
        <p:xfrm>
          <a:off x="5011044" y="2289876"/>
          <a:ext cx="2286342" cy="3069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043">
                  <a:extLst>
                    <a:ext uri="{9D8B030D-6E8A-4147-A177-3AD203B41FA5}">
                      <a16:colId xmlns:a16="http://schemas.microsoft.com/office/drawing/2014/main" val="841473402"/>
                    </a:ext>
                  </a:extLst>
                </a:gridCol>
                <a:gridCol w="670956">
                  <a:extLst>
                    <a:ext uri="{9D8B030D-6E8A-4147-A177-3AD203B41FA5}">
                      <a16:colId xmlns:a16="http://schemas.microsoft.com/office/drawing/2014/main" val="233905746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24556068"/>
                    </a:ext>
                  </a:extLst>
                </a:gridCol>
              </a:tblGrid>
              <a:tr h="186777">
                <a:tc>
                  <a:txBody>
                    <a:bodyPr/>
                    <a:lstStyle/>
                    <a:p>
                      <a:r>
                        <a:rPr lang="fi-FI" sz="9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Bigram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1431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93022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375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8777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 amet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4327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 quisquam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75941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 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49288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6736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108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865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5610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FC8BDF-FB03-4D17-AF1D-3975CD7B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6850"/>
              </p:ext>
            </p:extLst>
          </p:nvPr>
        </p:nvGraphicFramePr>
        <p:xfrm>
          <a:off x="7741040" y="3076753"/>
          <a:ext cx="397344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318FF4F5-DF31-4B29-95DB-B774055E2B5C}"/>
              </a:ext>
            </a:extLst>
          </p:cNvPr>
          <p:cNvSpPr/>
          <p:nvPr/>
        </p:nvSpPr>
        <p:spPr>
          <a:xfrm>
            <a:off x="9142378" y="2097012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4861F2-FE4F-441D-AD65-D48209513688}"/>
              </a:ext>
            </a:extLst>
          </p:cNvPr>
          <p:cNvSpPr/>
          <p:nvPr/>
        </p:nvSpPr>
        <p:spPr>
          <a:xfrm>
            <a:off x="4124188" y="1272916"/>
            <a:ext cx="533083" cy="4846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C959-3B48-4A7D-ACFB-A76AA5D63026}"/>
              </a:ext>
            </a:extLst>
          </p:cNvPr>
          <p:cNvSpPr txBox="1"/>
          <p:nvPr/>
        </p:nvSpPr>
        <p:spPr>
          <a:xfrm>
            <a:off x="5018315" y="2063117"/>
            <a:ext cx="2279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&amp; Bigram dictionary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5240-41C1-4FA3-B05E-EC3BE1B7FB1E}"/>
              </a:ext>
            </a:extLst>
          </p:cNvPr>
          <p:cNvSpPr txBox="1"/>
          <p:nvPr/>
        </p:nvSpPr>
        <p:spPr>
          <a:xfrm>
            <a:off x="7562884" y="1018277"/>
            <a:ext cx="1864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57B-40D2-474E-B555-D0B0F65E5035}"/>
              </a:ext>
            </a:extLst>
          </p:cNvPr>
          <p:cNvSpPr txBox="1"/>
          <p:nvPr/>
        </p:nvSpPr>
        <p:spPr>
          <a:xfrm>
            <a:off x="8519446" y="2807049"/>
            <a:ext cx="24166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Term frequency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7010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6"/>
            <a:ext cx="4652159" cy="376479"/>
          </a:xfrm>
        </p:spPr>
        <p:txBody>
          <a:bodyPr/>
          <a:lstStyle/>
          <a:p>
            <a:r>
              <a:rPr lang="fi-FI" dirty="0"/>
              <a:t>N-gram features and feature hashing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to numeric conversion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277994"/>
            <a:ext cx="3541816" cy="48673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latin typeface="+mn-lt"/>
              </a:rPr>
              <a:t>”</a:t>
            </a:r>
            <a:r>
              <a:rPr lang="fi-FI" sz="1400" b="0" i="1" u="none" strike="noStrike" baseline="0" dirty="0">
                <a:latin typeface="+mn-lt"/>
              </a:rPr>
              <a:t>Lorem ipsum </a:t>
            </a:r>
            <a:r>
              <a:rPr lang="fr-FR" sz="1400" b="0" i="1" u="none" strike="noStrike" baseline="0" dirty="0">
                <a:latin typeface="+mn-lt"/>
              </a:rPr>
              <a:t>dolor sit amet, quisquam est, qui dolor ipsum qui dolor sit amet.</a:t>
            </a:r>
            <a:r>
              <a:rPr lang="fi-FI" dirty="0">
                <a:latin typeface="+mn-lt"/>
              </a:rPr>
              <a:t>”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Single or consecutive words converted to numerical values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Can have different weights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Binary (0,1)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Term frequency (0 – 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Etc.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1 – n consecutive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>
                <a:latin typeface="+mn-lt"/>
              </a:rPr>
              <a:t>Dictionary 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Textual feature converts to numerical  features (&gt;n)</a:t>
            </a:r>
          </a:p>
          <a:p>
            <a:pPr marL="0" indent="0">
              <a:buNone/>
            </a:pP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Hashing compresses features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Save resources -&gt; lose information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AD13B-89BA-4B05-AAC6-000FEEC76DF9}"/>
              </a:ext>
            </a:extLst>
          </p:cNvPr>
          <p:cNvGraphicFramePr>
            <a:graphicFrameLocks noGrp="1"/>
          </p:cNvGraphicFramePr>
          <p:nvPr/>
        </p:nvGraphicFramePr>
        <p:xfrm>
          <a:off x="5018315" y="1272916"/>
          <a:ext cx="695352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09730082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8538778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51950047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21045130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600581000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24344953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6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7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906A2EF-E656-4A07-AB62-91927FC1732A}"/>
              </a:ext>
            </a:extLst>
          </p:cNvPr>
          <p:cNvGraphicFramePr>
            <a:graphicFrameLocks noGrp="1"/>
          </p:cNvGraphicFramePr>
          <p:nvPr/>
        </p:nvGraphicFramePr>
        <p:xfrm>
          <a:off x="5011044" y="2289876"/>
          <a:ext cx="2286342" cy="3069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043">
                  <a:extLst>
                    <a:ext uri="{9D8B030D-6E8A-4147-A177-3AD203B41FA5}">
                      <a16:colId xmlns:a16="http://schemas.microsoft.com/office/drawing/2014/main" val="841473402"/>
                    </a:ext>
                  </a:extLst>
                </a:gridCol>
                <a:gridCol w="670956">
                  <a:extLst>
                    <a:ext uri="{9D8B030D-6E8A-4147-A177-3AD203B41FA5}">
                      <a16:colId xmlns:a16="http://schemas.microsoft.com/office/drawing/2014/main" val="233905746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24556068"/>
                    </a:ext>
                  </a:extLst>
                </a:gridCol>
              </a:tblGrid>
              <a:tr h="186777">
                <a:tc>
                  <a:txBody>
                    <a:bodyPr/>
                    <a:lstStyle/>
                    <a:p>
                      <a:r>
                        <a:rPr lang="fi-FI" sz="9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Bigram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1431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93022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375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8777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 amet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4327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 quisquam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75941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 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49288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6736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108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865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5610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FC8BDF-FB03-4D17-AF1D-3975CD7B9D93}"/>
              </a:ext>
            </a:extLst>
          </p:cNvPr>
          <p:cNvGraphicFramePr>
            <a:graphicFrameLocks noGrp="1"/>
          </p:cNvGraphicFramePr>
          <p:nvPr/>
        </p:nvGraphicFramePr>
        <p:xfrm>
          <a:off x="7741040" y="3076753"/>
          <a:ext cx="397344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4194869-D584-4375-96EC-6A53E7D9BA84}"/>
              </a:ext>
            </a:extLst>
          </p:cNvPr>
          <p:cNvGraphicFramePr>
            <a:graphicFrameLocks noGrp="1"/>
          </p:cNvGraphicFramePr>
          <p:nvPr/>
        </p:nvGraphicFramePr>
        <p:xfrm>
          <a:off x="8698724" y="4756696"/>
          <a:ext cx="2058072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518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Feature 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3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4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318FF4F5-DF31-4B29-95DB-B774055E2B5C}"/>
              </a:ext>
            </a:extLst>
          </p:cNvPr>
          <p:cNvSpPr/>
          <p:nvPr/>
        </p:nvSpPr>
        <p:spPr>
          <a:xfrm>
            <a:off x="9142378" y="2097012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5D07FF7-9A09-493F-B375-89F12C4B2D8D}"/>
              </a:ext>
            </a:extLst>
          </p:cNvPr>
          <p:cNvSpPr/>
          <p:nvPr/>
        </p:nvSpPr>
        <p:spPr>
          <a:xfrm>
            <a:off x="9142378" y="3981585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4861F2-FE4F-441D-AD65-D48209513688}"/>
              </a:ext>
            </a:extLst>
          </p:cNvPr>
          <p:cNvSpPr/>
          <p:nvPr/>
        </p:nvSpPr>
        <p:spPr>
          <a:xfrm>
            <a:off x="4124188" y="1272916"/>
            <a:ext cx="533083" cy="4846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C959-3B48-4A7D-ACFB-A76AA5D63026}"/>
              </a:ext>
            </a:extLst>
          </p:cNvPr>
          <p:cNvSpPr txBox="1"/>
          <p:nvPr/>
        </p:nvSpPr>
        <p:spPr>
          <a:xfrm>
            <a:off x="5018315" y="2063117"/>
            <a:ext cx="2279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&amp; Bigram dictionary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5240-41C1-4FA3-B05E-EC3BE1B7FB1E}"/>
              </a:ext>
            </a:extLst>
          </p:cNvPr>
          <p:cNvSpPr txBox="1"/>
          <p:nvPr/>
        </p:nvSpPr>
        <p:spPr>
          <a:xfrm>
            <a:off x="7562884" y="1018277"/>
            <a:ext cx="1864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57B-40D2-474E-B555-D0B0F65E5035}"/>
              </a:ext>
            </a:extLst>
          </p:cNvPr>
          <p:cNvSpPr txBox="1"/>
          <p:nvPr/>
        </p:nvSpPr>
        <p:spPr>
          <a:xfrm>
            <a:off x="8519446" y="2807049"/>
            <a:ext cx="24166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Term frequency representation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41DCD-7B36-4FF0-968B-05D590F74F69}"/>
              </a:ext>
            </a:extLst>
          </p:cNvPr>
          <p:cNvSpPr txBox="1"/>
          <p:nvPr/>
        </p:nvSpPr>
        <p:spPr>
          <a:xfrm>
            <a:off x="8191490" y="5406372"/>
            <a:ext cx="30655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Hashed features (e.g. sum per mean)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F9CB7-931C-4950-A787-45F04F252AC9}"/>
              </a:ext>
            </a:extLst>
          </p:cNvPr>
          <p:cNvCxnSpPr/>
          <p:nvPr/>
        </p:nvCxnSpPr>
        <p:spPr>
          <a:xfrm>
            <a:off x="7741040" y="3679093"/>
            <a:ext cx="957684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D278E-B65E-4D5D-B3A2-5CC6FCC49AA5}"/>
              </a:ext>
            </a:extLst>
          </p:cNvPr>
          <p:cNvCxnSpPr>
            <a:cxnSpLocks/>
          </p:cNvCxnSpPr>
          <p:nvPr/>
        </p:nvCxnSpPr>
        <p:spPr>
          <a:xfrm>
            <a:off x="8770076" y="3679093"/>
            <a:ext cx="427363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37DF80-20FB-499F-9AB4-D5C44EDB2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727760" y="3679093"/>
            <a:ext cx="0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D23B1E-5FC8-49B1-94B6-9B2FBECA6CDE}"/>
              </a:ext>
            </a:extLst>
          </p:cNvPr>
          <p:cNvCxnSpPr>
            <a:cxnSpLocks/>
          </p:cNvCxnSpPr>
          <p:nvPr/>
        </p:nvCxnSpPr>
        <p:spPr>
          <a:xfrm flipH="1">
            <a:off x="10258082" y="3679093"/>
            <a:ext cx="498714" cy="108453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30B2F1-63B3-4EE1-AE3F-02A04A5C3937}"/>
              </a:ext>
            </a:extLst>
          </p:cNvPr>
          <p:cNvCxnSpPr>
            <a:cxnSpLocks/>
          </p:cNvCxnSpPr>
          <p:nvPr/>
        </p:nvCxnSpPr>
        <p:spPr>
          <a:xfrm flipH="1">
            <a:off x="10756796" y="3664028"/>
            <a:ext cx="957684" cy="109960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767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Robotic process automation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Samlink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66528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UiPath technology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Term hierarchy: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Orchestrator</a:t>
            </a:r>
            <a:r>
              <a:rPr lang="fi-FI" dirty="0"/>
              <a:t> supervises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Automation</a:t>
            </a:r>
            <a:r>
              <a:rPr lang="fi-FI" dirty="0"/>
              <a:t> = instructions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Agent</a:t>
            </a:r>
            <a:r>
              <a:rPr lang="fi-FI" dirty="0"/>
              <a:t> responsible for </a:t>
            </a:r>
            <a:r>
              <a:rPr lang="fi-FI" u="sng" dirty="0"/>
              <a:t>automation execution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One automation at a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Workstation</a:t>
            </a:r>
            <a:r>
              <a:rPr lang="fi-FI" dirty="0"/>
              <a:t> holds one agent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Agent communicates to Orchestrator during runtime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Logs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3C0D23-14ED-4815-A3DC-12B031BF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6217"/>
            <a:ext cx="6464365" cy="5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7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249392"/>
              </p:ext>
            </p:extLst>
          </p:nvPr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45002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/>
        </p:nvGraphicFramePr>
        <p:xfrm>
          <a:off x="5865481" y="4003193"/>
          <a:ext cx="2854908" cy="16679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9633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25-35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800" dirty="0"/>
                        <a:t>25-35</a:t>
                      </a:r>
                    </a:p>
                    <a:p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21068"/>
                  </a:ext>
                </a:extLst>
              </a:tr>
            </a:tbl>
          </a:graphicData>
        </a:graphic>
      </p:graphicFrame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/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F5668A5-DAE2-454D-9927-F1E358BFBDAF}"/>
              </a:ext>
            </a:extLst>
          </p:cNvPr>
          <p:cNvSpPr/>
          <p:nvPr/>
        </p:nvSpPr>
        <p:spPr>
          <a:xfrm>
            <a:off x="7114805" y="4898131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97899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90800" cy="1837961"/>
          </a:xfrm>
        </p:spPr>
        <p:txBody>
          <a:bodyPr/>
          <a:lstStyle/>
          <a:p>
            <a:r>
              <a:rPr lang="en-US" dirty="0"/>
              <a:t>Sensitive data removal</a:t>
            </a:r>
          </a:p>
          <a:p>
            <a:r>
              <a:rPr lang="en-US" dirty="0"/>
              <a:t>Deletes all identifying data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Loses individualizing information</a:t>
            </a:r>
          </a:p>
          <a:p>
            <a:r>
              <a:rPr lang="en-US" dirty="0"/>
              <a:t>Two data instances cannot be differentiated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/>
        </p:nvGraphicFramePr>
        <p:xfrm>
          <a:off x="5865481" y="4003193"/>
          <a:ext cx="2854908" cy="16679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9633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25-35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800" dirty="0"/>
                        <a:t>25-35</a:t>
                      </a:r>
                    </a:p>
                    <a:p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21068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0CCF0D8B-3B8D-4A63-9A75-A0AD6C7C1DFE}"/>
              </a:ext>
            </a:extLst>
          </p:cNvPr>
          <p:cNvGraphicFramePr>
            <a:graphicFrameLocks noGrp="1"/>
          </p:cNvGraphicFramePr>
          <p:nvPr/>
        </p:nvGraphicFramePr>
        <p:xfrm>
          <a:off x="8917319" y="4003193"/>
          <a:ext cx="2854908" cy="15460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24055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52846"/>
                  </a:ext>
                </a:extLst>
              </a:tr>
            </a:tbl>
          </a:graphicData>
        </a:graphic>
      </p:graphicFrame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/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F5668A5-DAE2-454D-9927-F1E358BFBDAF}"/>
              </a:ext>
            </a:extLst>
          </p:cNvPr>
          <p:cNvSpPr/>
          <p:nvPr/>
        </p:nvSpPr>
        <p:spPr>
          <a:xfrm>
            <a:off x="7114805" y="4898131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FBF84D8-2E32-486F-A103-F62F4AF1C79B}"/>
              </a:ext>
            </a:extLst>
          </p:cNvPr>
          <p:cNvSpPr/>
          <p:nvPr/>
        </p:nvSpPr>
        <p:spPr>
          <a:xfrm>
            <a:off x="10166643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5540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materials and methods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03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Support ticket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RPA log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anonymization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6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RPA log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Inconsistent, merged data types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SQL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Exported to CSV-format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Few standard fields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”message” holds the error message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”rawmessage” includes all datatable variables and more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JSON formatted data 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Machine learning uses CSV or other structured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Unusable without preprocessing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Converted to pure CSV with PowerShell</a:t>
            </a:r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4358244" y="213756"/>
            <a:ext cx="7255823" cy="6355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fr-FR" sz="500" dirty="0">
                <a:solidFill>
                  <a:schemeClr val="accent3"/>
                </a:solidFill>
                <a:latin typeface="Arial" panose="020B0604020202020204" pitchFamily="34" charset="0"/>
              </a:rPr>
              <a:t>"</a:t>
            </a:r>
            <a:r>
              <a:rPr lang="fr-FR" sz="800" dirty="0">
                <a:solidFill>
                  <a:schemeClr val="accent3"/>
                </a:solidFill>
                <a:latin typeface="Arial" panose="020B0604020202020204" pitchFamily="34" charset="0"/>
              </a:rPr>
              <a:t>OrganizationUnitId","TenantId","TimeStamp","Level","ProcessName","JobKey","RobotName","Message","RawMessage","MachineId"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PM","4","rpa-bank-020-lainahakemuksien-tietojen-siirto_Samlink Production", "b03cfd05-1807-45e7-b962-c9d95e49a3fc","RPA-RPP-4","System.IO.IOException: The process cannot access the file    'W:\RPA\BANK\020 lainahakemuksien tietojen siirto\prod\Config.xlsx' because it is being used by another process. at System.IO.__Error.WinIOError(Int32 errorCode, String maybeFullPath)    at System.IO.FileStream.Init(String path, FileMode mode, FileAccess access, Int32 rights, Boolean useRights,  FileShare share, Int32 bufferSize, FileOptions options, SECURITY_ATTRIBUTES secAttrs, String msgPath, Boolean bFromProxy, Boolean)","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"System.IO.IOException: The process cannot access the file 'W:\\RPA\\BANK\\020 lainahakemuksien tietojen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siirto\\prod\\Config.xlsx' because it is being used by another process.\r\n   at System.IO.__Error.WinIOError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(Int32 errorCode, String maybeFullPath)\r\n   at System.IO.FileStream.Init(String path, FileMode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FileAccess access, Int32 rights, Boolean useRights, FileShare share, Int32 bufferSize, FileOptions options,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SECURITY_ATTRIBUTES secAttrs, String msgPath, Boolean bFromProxy, Boolean useLongPath, Boolean checkHost)\r\n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System.IO.FileStream..ctor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path, FileMode mode, FileAccess access, FileShare share, Int32 bufferSize,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FileOptions options, String msgPath, Boolean bFromProxy)\r\n   at System.IO.FileStream..ctor(String path,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FileMode mode, FileAccess access, FileShare share, Int32 bufferSize, Boolean useAsync) [...]   at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System.Activities.Runtime.ActivityExecutor.ExecuteActivityWorkItem.ExecuteBody(ActivityExecutor executor,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BookmarkManager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bookmarkManager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Location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resultLocation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"Error",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"5ebb011b-fb3d-402a-8024-79a21e6629c9",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"GlobalHandler"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PM","0","rpa-bank-020-lainahakemuksien-tietojen-siirto_Samlink Production", "b03cfd05-1807-45e7-b962-c9d95e49a3fc","RPA-RPP-4","Log Error Executing","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"Log Error Executing",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"Verbose",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"Default",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"3c68aacf-dd4c-4ad4-8045-043e72b35bb7",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"GlobalHandler",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"activityInfo":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"Activity": "UiPath.Core.Activities.LogMessage",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"DisplayName": "Log Error",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"State": "Executing",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"Variables":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"answer": "",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"retry": "0",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"HetuFound": "False",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"FilteredException": ""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},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"Arguments":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"Message": "System.IO.IOException: The process cannot access the file 'W:\\RPA\\BANK\\020 lainahakemuksien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tietojen siirto\\prod\\Config.xlsx' because it is being used by another process.\r\n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__Error.WinIOError(Int32 errorCode, String maybeFullPath)\r\n   at System.IO.FileStream.Init(String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path, FileMode mode, FileAccess access, Int32 rights, Boolean useRights, FileShare share, Int32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bufferSize, FileOptions options, SECURITY_ATTRIBUTES secAttrs, String msgPath, Boolean bFromProxy,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Boolean useLongPath, Boolean checkHost)\r\n   at System.IO.FileStream..ctor(String path, FileMode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FileAccess access, FileShare share, Int32 bufferSize, FileOptions options, String msgPath, Boolean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bFromProxy)\r\n   at System.IO.FileStream..ctor(String path, FileMode mode, FileAccess access, FileShare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share, Int32 bufferSize, Boolean useAsync)\r\n   at MS.Internal.IO.Zip.ZipArchive.OpenOnFile(String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path, FileMode mode, FileAccess access, FileShare share, Boolean streaming)\r\n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"5","5","8/11/2021 10:14:26 PM","3","rpa-bank-011-ott-valmistelu-4503","5186baa6-6f2d-4cc0-8001-a78f518579fb", "RPA-RPP-1-4503","Screenshot saved at: G:\Robotiikka\011 OTT Valmis\prod\Screensh\ExceptionScreenshot_.011426.png","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"Screenshot saved at: G:\\Robotiikka\\011 OTT Valmis\\prod\\Screensh\\ExceptionScreenshot_.011426.png",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"Warning",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"2021-08-12T01:14:26.3516259+03:00",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"3ced557c-7a73-4e0c-bd73-1759fbbd8cca",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"T4690K3336",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"rpa-bank-011-ott-valmistelu-4503",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"1.6.7769.24916",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"5186baa6-6f2d-4cc0-8001-a78f518579fb",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"RPA-RPP-1-4503",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38,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"organizationUnitId": 5,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"TakeScreenshot",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"logF_BusinessProcessName": "rpa-bank-011-OTT-valmistelu"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","38"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1B7B1-BEF2-43C5-9D44-A83E669E2E7D}"/>
              </a:ext>
            </a:extLst>
          </p:cNvPr>
          <p:cNvSpPr/>
          <p:nvPr/>
        </p:nvSpPr>
        <p:spPr>
          <a:xfrm>
            <a:off x="2686793" y="3176281"/>
            <a:ext cx="172192" cy="172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29554-B77D-4D04-9023-D107E39FC1A9}"/>
              </a:ext>
            </a:extLst>
          </p:cNvPr>
          <p:cNvSpPr/>
          <p:nvPr/>
        </p:nvSpPr>
        <p:spPr>
          <a:xfrm>
            <a:off x="2856016" y="1668482"/>
            <a:ext cx="172193" cy="172193"/>
          </a:xfrm>
          <a:prstGeom prst="ellipse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51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Support ticket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Technical support requests from customers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Customers encounter a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Email to support team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Direct to developer/maintainer team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Business critical information</a:t>
            </a:r>
          </a:p>
          <a:p>
            <a:pPr marL="0" indent="0">
              <a:buNone/>
            </a:pPr>
            <a:r>
              <a:rPr lang="fi-FI" dirty="0"/>
              <a:t>Possibly sensitive end user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Only timestamps usable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CSV list of timestamps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6088083" y="712673"/>
            <a:ext cx="2161762" cy="517064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</a:rPr>
              <a:t>timestamp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2022-01-20T11:36:00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2022-01-19T08:26:00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2022-01-17T13:08:00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2022-01-14T13:36:00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2022-01-12T08:16:00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2022-01-11T16:21:00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2022-01-03T12:34:00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2021-12-29T14:34:00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2021-12-28T11:23:00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2021-12-22T14:14:00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2021-12-21T16:19:00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2021-12-21T07:42:00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2021-12-20T12:28:00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2021-12-20T11:47:00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2021-12-16T13:40:00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2021-12-16T09:02:00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2021-12-15T10:34:00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2021-12-15T08:38:00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824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Data anonymization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Find-and-replace sensitive information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No need for ticket data (list of timestamps)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Regex search patterns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All thinkable information types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Replace with general tokens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Conserve the type of information sanitized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E.g. 1010AddressZip0101, 101088420101 (BBAN)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4E0139-2B8E-4AF3-9C3E-83A54908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91" y="294477"/>
            <a:ext cx="6413359" cy="62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/>
              <a:t>Introduction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01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 and motivation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objectives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98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pipeline structure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04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Hybrid structure overview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1: 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2: Ticket count estimation with regression</a:t>
            </a:r>
          </a:p>
        </p:txBody>
      </p:sp>
    </p:spTree>
    <p:extLst>
      <p:ext uri="{BB962C8B-B14F-4D97-AF65-F5344CB8AC3E}">
        <p14:creationId xmlns:p14="http://schemas.microsoft.com/office/powerpoint/2010/main" val="3503449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9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E8249-BCBB-45C8-BCF4-4A2D4A59DC2B}"/>
              </a:ext>
            </a:extLst>
          </p:cNvPr>
          <p:cNvSpPr/>
          <p:nvPr/>
        </p:nvSpPr>
        <p:spPr>
          <a:xfrm>
            <a:off x="1368328" y="2743125"/>
            <a:ext cx="6150854" cy="3574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2031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9FE3A44-6961-4326-8371-09DBFC6889FC}"/>
              </a:ext>
            </a:extLst>
          </p:cNvPr>
          <p:cNvSpPr txBox="1">
            <a:spLocks/>
          </p:cNvSpPr>
          <p:nvPr/>
        </p:nvSpPr>
        <p:spPr>
          <a:xfrm>
            <a:off x="7654067" y="1181215"/>
            <a:ext cx="2590800" cy="1294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 with ticket data</a:t>
            </a:r>
          </a:p>
          <a:p>
            <a:r>
              <a:rPr lang="en-US" dirty="0"/>
              <a:t>Time frame compression</a:t>
            </a:r>
          </a:p>
          <a:p>
            <a:r>
              <a:rPr lang="en-US" dirty="0"/>
              <a:t>Regression training</a:t>
            </a:r>
          </a:p>
          <a:p>
            <a:r>
              <a:rPr lang="en-US" dirty="0"/>
              <a:t>Model score and evaluation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B1F9DAA8-3F4B-49C3-B123-BCFA3C00EFC6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654069" y="416129"/>
            <a:ext cx="2590799" cy="593087"/>
          </a:xfrm>
        </p:spPr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9391AA6-0137-431B-A873-A6DB114086D5}"/>
              </a:ext>
            </a:extLst>
          </p:cNvPr>
          <p:cNvSpPr txBox="1">
            <a:spLocks/>
          </p:cNvSpPr>
          <p:nvPr/>
        </p:nvSpPr>
        <p:spPr>
          <a:xfrm>
            <a:off x="7654066" y="881810"/>
            <a:ext cx="3217791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based ticket count estimating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40206-C37C-4352-AE7D-A8534C2E0604}"/>
              </a:ext>
            </a:extLst>
          </p:cNvPr>
          <p:cNvSpPr/>
          <p:nvPr/>
        </p:nvSpPr>
        <p:spPr>
          <a:xfrm>
            <a:off x="7498080" y="2743125"/>
            <a:ext cx="3325592" cy="35029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4363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design</a:t>
            </a:r>
          </a:p>
        </p:txBody>
      </p:sp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10152FC-C403-4E2E-B95D-2500359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1096818"/>
            <a:ext cx="11734801" cy="485346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4D92D12-D547-43FB-9ADA-220584D6077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8600" y="714025"/>
            <a:ext cx="2819554" cy="3108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Multiverse of madness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977500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design</a:t>
            </a:r>
          </a:p>
        </p:txBody>
      </p:sp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10152FC-C403-4E2E-B95D-2500359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1096818"/>
            <a:ext cx="11734801" cy="485346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4D92D12-D547-43FB-9ADA-220584D6077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8600" y="714025"/>
            <a:ext cx="2819554" cy="3108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Multiverse of madness</a:t>
            </a:r>
            <a:endParaRPr lang="en-MX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33C3F9-62FE-47BD-915C-D6DD058F0705}"/>
              </a:ext>
            </a:extLst>
          </p:cNvPr>
          <p:cNvSpPr/>
          <p:nvPr/>
        </p:nvSpPr>
        <p:spPr>
          <a:xfrm>
            <a:off x="4543865" y="1835834"/>
            <a:ext cx="626012" cy="1252024"/>
          </a:xfrm>
          <a:custGeom>
            <a:avLst/>
            <a:gdLst>
              <a:gd name="connsiteX0" fmla="*/ 626012 w 626012"/>
              <a:gd name="connsiteY0" fmla="*/ 0 h 1252024"/>
              <a:gd name="connsiteX1" fmla="*/ 0 w 626012"/>
              <a:gd name="connsiteY1" fmla="*/ 105508 h 1252024"/>
              <a:gd name="connsiteX2" fmla="*/ 154744 w 626012"/>
              <a:gd name="connsiteY2" fmla="*/ 773723 h 1252024"/>
              <a:gd name="connsiteX3" fmla="*/ 168812 w 626012"/>
              <a:gd name="connsiteY3" fmla="*/ 1252024 h 125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12" h="1252024">
                <a:moveTo>
                  <a:pt x="626012" y="0"/>
                </a:moveTo>
                <a:lnTo>
                  <a:pt x="0" y="105508"/>
                </a:lnTo>
                <a:lnTo>
                  <a:pt x="154744" y="773723"/>
                </a:lnTo>
                <a:lnTo>
                  <a:pt x="168812" y="125202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4694F8-DD04-46FA-AF40-712273248CDC}"/>
              </a:ext>
            </a:extLst>
          </p:cNvPr>
          <p:cNvSpPr/>
          <p:nvPr/>
        </p:nvSpPr>
        <p:spPr>
          <a:xfrm>
            <a:off x="4543865" y="1294228"/>
            <a:ext cx="1413803" cy="1828800"/>
          </a:xfrm>
          <a:custGeom>
            <a:avLst/>
            <a:gdLst>
              <a:gd name="connsiteX0" fmla="*/ 1413803 w 1413803"/>
              <a:gd name="connsiteY0" fmla="*/ 0 h 1828800"/>
              <a:gd name="connsiteX1" fmla="*/ 0 w 1413803"/>
              <a:gd name="connsiteY1" fmla="*/ 225083 h 1828800"/>
              <a:gd name="connsiteX2" fmla="*/ 640080 w 1413803"/>
              <a:gd name="connsiteY2" fmla="*/ 534572 h 1828800"/>
              <a:gd name="connsiteX3" fmla="*/ 689317 w 1413803"/>
              <a:gd name="connsiteY3" fmla="*/ 1132449 h 1828800"/>
              <a:gd name="connsiteX4" fmla="*/ 773723 w 1413803"/>
              <a:gd name="connsiteY4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803" h="1828800">
                <a:moveTo>
                  <a:pt x="1413803" y="0"/>
                </a:moveTo>
                <a:lnTo>
                  <a:pt x="0" y="225083"/>
                </a:lnTo>
                <a:lnTo>
                  <a:pt x="640080" y="534572"/>
                </a:lnTo>
                <a:lnTo>
                  <a:pt x="689317" y="1132449"/>
                </a:lnTo>
                <a:lnTo>
                  <a:pt x="773723" y="1828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2AA7BE5-9EB3-469B-A212-BCC6B8251E03}"/>
              </a:ext>
            </a:extLst>
          </p:cNvPr>
          <p:cNvSpPr/>
          <p:nvPr/>
        </p:nvSpPr>
        <p:spPr>
          <a:xfrm>
            <a:off x="3924886" y="1491175"/>
            <a:ext cx="583809" cy="1603717"/>
          </a:xfrm>
          <a:custGeom>
            <a:avLst/>
            <a:gdLst>
              <a:gd name="connsiteX0" fmla="*/ 583809 w 583809"/>
              <a:gd name="connsiteY0" fmla="*/ 0 h 1603717"/>
              <a:gd name="connsiteX1" fmla="*/ 0 w 583809"/>
              <a:gd name="connsiteY1" fmla="*/ 218050 h 1603717"/>
              <a:gd name="connsiteX2" fmla="*/ 49237 w 583809"/>
              <a:gd name="connsiteY2" fmla="*/ 1603717 h 160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809" h="1603717">
                <a:moveTo>
                  <a:pt x="583809" y="0"/>
                </a:moveTo>
                <a:lnTo>
                  <a:pt x="0" y="218050"/>
                </a:lnTo>
                <a:lnTo>
                  <a:pt x="49237" y="160371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6C5A50-FC66-4FAE-BAA0-87B7A02FFC77}"/>
              </a:ext>
            </a:extLst>
          </p:cNvPr>
          <p:cNvSpPr/>
          <p:nvPr/>
        </p:nvSpPr>
        <p:spPr>
          <a:xfrm>
            <a:off x="5008098" y="2412609"/>
            <a:ext cx="196948" cy="710419"/>
          </a:xfrm>
          <a:custGeom>
            <a:avLst/>
            <a:gdLst>
              <a:gd name="connsiteX0" fmla="*/ 196948 w 196948"/>
              <a:gd name="connsiteY0" fmla="*/ 0 h 710419"/>
              <a:gd name="connsiteX1" fmla="*/ 7034 w 196948"/>
              <a:gd name="connsiteY1" fmla="*/ 105508 h 710419"/>
              <a:gd name="connsiteX2" fmla="*/ 0 w 196948"/>
              <a:gd name="connsiteY2" fmla="*/ 710419 h 71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48" h="710419">
                <a:moveTo>
                  <a:pt x="196948" y="0"/>
                </a:moveTo>
                <a:lnTo>
                  <a:pt x="7034" y="105508"/>
                </a:lnTo>
                <a:cubicBezTo>
                  <a:pt x="4689" y="307145"/>
                  <a:pt x="2345" y="508782"/>
                  <a:pt x="0" y="7104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B172CD-0596-473F-9DAE-656BDA3733F0}"/>
              </a:ext>
            </a:extLst>
          </p:cNvPr>
          <p:cNvSpPr/>
          <p:nvPr/>
        </p:nvSpPr>
        <p:spPr>
          <a:xfrm>
            <a:off x="4438357" y="2440745"/>
            <a:ext cx="196948" cy="668215"/>
          </a:xfrm>
          <a:custGeom>
            <a:avLst/>
            <a:gdLst>
              <a:gd name="connsiteX0" fmla="*/ 196948 w 196948"/>
              <a:gd name="connsiteY0" fmla="*/ 0 h 668215"/>
              <a:gd name="connsiteX1" fmla="*/ 0 w 196948"/>
              <a:gd name="connsiteY1" fmla="*/ 63304 h 668215"/>
              <a:gd name="connsiteX2" fmla="*/ 14068 w 196948"/>
              <a:gd name="connsiteY2" fmla="*/ 668215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48" h="668215">
                <a:moveTo>
                  <a:pt x="196948" y="0"/>
                </a:moveTo>
                <a:lnTo>
                  <a:pt x="0" y="63304"/>
                </a:lnTo>
                <a:lnTo>
                  <a:pt x="14068" y="6682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1F0ADB-DC00-4559-AB24-E5E1BC411D8B}"/>
              </a:ext>
            </a:extLst>
          </p:cNvPr>
          <p:cNvSpPr/>
          <p:nvPr/>
        </p:nvSpPr>
        <p:spPr>
          <a:xfrm>
            <a:off x="3720905" y="2398542"/>
            <a:ext cx="211015" cy="668215"/>
          </a:xfrm>
          <a:custGeom>
            <a:avLst/>
            <a:gdLst>
              <a:gd name="connsiteX0" fmla="*/ 211015 w 211015"/>
              <a:gd name="connsiteY0" fmla="*/ 0 h 668215"/>
              <a:gd name="connsiteX1" fmla="*/ 0 w 211015"/>
              <a:gd name="connsiteY1" fmla="*/ 140676 h 668215"/>
              <a:gd name="connsiteX2" fmla="*/ 21101 w 211015"/>
              <a:gd name="connsiteY2" fmla="*/ 668215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15" h="668215">
                <a:moveTo>
                  <a:pt x="211015" y="0"/>
                </a:moveTo>
                <a:lnTo>
                  <a:pt x="0" y="140676"/>
                </a:lnTo>
                <a:lnTo>
                  <a:pt x="21101" y="6682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ECCB8C-528D-48FD-8A1C-4CCCCA16FA68}"/>
              </a:ext>
            </a:extLst>
          </p:cNvPr>
          <p:cNvSpPr/>
          <p:nvPr/>
        </p:nvSpPr>
        <p:spPr>
          <a:xfrm>
            <a:off x="3418449" y="1688123"/>
            <a:ext cx="520505" cy="1385668"/>
          </a:xfrm>
          <a:custGeom>
            <a:avLst/>
            <a:gdLst>
              <a:gd name="connsiteX0" fmla="*/ 520505 w 520505"/>
              <a:gd name="connsiteY0" fmla="*/ 0 h 1385668"/>
              <a:gd name="connsiteX1" fmla="*/ 91440 w 520505"/>
              <a:gd name="connsiteY1" fmla="*/ 211015 h 1385668"/>
              <a:gd name="connsiteX2" fmla="*/ 0 w 520505"/>
              <a:gd name="connsiteY2" fmla="*/ 724486 h 1385668"/>
              <a:gd name="connsiteX3" fmla="*/ 35169 w 520505"/>
              <a:gd name="connsiteY3" fmla="*/ 1385668 h 13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505" h="1385668">
                <a:moveTo>
                  <a:pt x="520505" y="0"/>
                </a:moveTo>
                <a:lnTo>
                  <a:pt x="91440" y="211015"/>
                </a:lnTo>
                <a:lnTo>
                  <a:pt x="0" y="724486"/>
                </a:lnTo>
                <a:lnTo>
                  <a:pt x="35169" y="138566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65E33A-E43F-4CDA-857A-EBB8B5AC6A9D}"/>
              </a:ext>
            </a:extLst>
          </p:cNvPr>
          <p:cNvSpPr/>
          <p:nvPr/>
        </p:nvSpPr>
        <p:spPr>
          <a:xfrm>
            <a:off x="3115994" y="2405575"/>
            <a:ext cx="288388" cy="647114"/>
          </a:xfrm>
          <a:custGeom>
            <a:avLst/>
            <a:gdLst>
              <a:gd name="connsiteX0" fmla="*/ 288388 w 288388"/>
              <a:gd name="connsiteY0" fmla="*/ 0 h 647114"/>
              <a:gd name="connsiteX1" fmla="*/ 42203 w 288388"/>
              <a:gd name="connsiteY1" fmla="*/ 98474 h 647114"/>
              <a:gd name="connsiteX2" fmla="*/ 0 w 288388"/>
              <a:gd name="connsiteY2" fmla="*/ 647114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388" h="647114">
                <a:moveTo>
                  <a:pt x="288388" y="0"/>
                </a:moveTo>
                <a:lnTo>
                  <a:pt x="42203" y="98474"/>
                </a:lnTo>
                <a:lnTo>
                  <a:pt x="0" y="647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E934EF8-FBAB-4878-B272-AD20992002A4}"/>
              </a:ext>
            </a:extLst>
          </p:cNvPr>
          <p:cNvSpPr/>
          <p:nvPr/>
        </p:nvSpPr>
        <p:spPr>
          <a:xfrm>
            <a:off x="2419643" y="1667022"/>
            <a:ext cx="1491175" cy="1448972"/>
          </a:xfrm>
          <a:custGeom>
            <a:avLst/>
            <a:gdLst>
              <a:gd name="connsiteX0" fmla="*/ 1491175 w 1491175"/>
              <a:gd name="connsiteY0" fmla="*/ 21101 h 1448972"/>
              <a:gd name="connsiteX1" fmla="*/ 0 w 1491175"/>
              <a:gd name="connsiteY1" fmla="*/ 0 h 1448972"/>
              <a:gd name="connsiteX2" fmla="*/ 0 w 1491175"/>
              <a:gd name="connsiteY2" fmla="*/ 436098 h 1448972"/>
              <a:gd name="connsiteX3" fmla="*/ 168812 w 1491175"/>
              <a:gd name="connsiteY3" fmla="*/ 724486 h 1448972"/>
              <a:gd name="connsiteX4" fmla="*/ 218049 w 1491175"/>
              <a:gd name="connsiteY4" fmla="*/ 1448972 h 14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175" h="1448972">
                <a:moveTo>
                  <a:pt x="1491175" y="21101"/>
                </a:moveTo>
                <a:lnTo>
                  <a:pt x="0" y="0"/>
                </a:lnTo>
                <a:lnTo>
                  <a:pt x="0" y="436098"/>
                </a:lnTo>
                <a:lnTo>
                  <a:pt x="168812" y="724486"/>
                </a:lnTo>
                <a:lnTo>
                  <a:pt x="218049" y="14489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F9C7918-E872-48EB-A07F-0E190E07FD0C}"/>
              </a:ext>
            </a:extLst>
          </p:cNvPr>
          <p:cNvSpPr/>
          <p:nvPr/>
        </p:nvSpPr>
        <p:spPr>
          <a:xfrm>
            <a:off x="2356338" y="2391508"/>
            <a:ext cx="203982" cy="710418"/>
          </a:xfrm>
          <a:custGeom>
            <a:avLst/>
            <a:gdLst>
              <a:gd name="connsiteX0" fmla="*/ 203982 w 203982"/>
              <a:gd name="connsiteY0" fmla="*/ 0 h 710418"/>
              <a:gd name="connsiteX1" fmla="*/ 7034 w 203982"/>
              <a:gd name="connsiteY1" fmla="*/ 147710 h 710418"/>
              <a:gd name="connsiteX2" fmla="*/ 0 w 203982"/>
              <a:gd name="connsiteY2" fmla="*/ 710418 h 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2" h="710418">
                <a:moveTo>
                  <a:pt x="203982" y="0"/>
                </a:moveTo>
                <a:lnTo>
                  <a:pt x="7034" y="147710"/>
                </a:lnTo>
                <a:cubicBezTo>
                  <a:pt x="4689" y="335279"/>
                  <a:pt x="2345" y="522849"/>
                  <a:pt x="0" y="7104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E3D7B3-1933-44DD-A2A5-1722DDAD76FF}"/>
              </a:ext>
            </a:extLst>
          </p:cNvPr>
          <p:cNvSpPr/>
          <p:nvPr/>
        </p:nvSpPr>
        <p:spPr>
          <a:xfrm>
            <a:off x="1955409" y="1906172"/>
            <a:ext cx="407963" cy="1181686"/>
          </a:xfrm>
          <a:custGeom>
            <a:avLst/>
            <a:gdLst>
              <a:gd name="connsiteX0" fmla="*/ 407963 w 407963"/>
              <a:gd name="connsiteY0" fmla="*/ 0 h 1181686"/>
              <a:gd name="connsiteX1" fmla="*/ 0 w 407963"/>
              <a:gd name="connsiteY1" fmla="*/ 98474 h 1181686"/>
              <a:gd name="connsiteX2" fmla="*/ 14068 w 407963"/>
              <a:gd name="connsiteY2" fmla="*/ 534573 h 1181686"/>
              <a:gd name="connsiteX3" fmla="*/ 105508 w 407963"/>
              <a:gd name="connsiteY3" fmla="*/ 1181686 h 118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63" h="1181686">
                <a:moveTo>
                  <a:pt x="407963" y="0"/>
                </a:moveTo>
                <a:lnTo>
                  <a:pt x="0" y="98474"/>
                </a:lnTo>
                <a:lnTo>
                  <a:pt x="14068" y="534573"/>
                </a:lnTo>
                <a:lnTo>
                  <a:pt x="105508" y="118168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3C1C6B-9B55-4C9E-8534-56F8CEB48BDE}"/>
              </a:ext>
            </a:extLst>
          </p:cNvPr>
          <p:cNvSpPr/>
          <p:nvPr/>
        </p:nvSpPr>
        <p:spPr>
          <a:xfrm>
            <a:off x="1758462" y="2426677"/>
            <a:ext cx="253218" cy="703385"/>
          </a:xfrm>
          <a:custGeom>
            <a:avLst/>
            <a:gdLst>
              <a:gd name="connsiteX0" fmla="*/ 253218 w 253218"/>
              <a:gd name="connsiteY0" fmla="*/ 0 h 703385"/>
              <a:gd name="connsiteX1" fmla="*/ 49236 w 253218"/>
              <a:gd name="connsiteY1" fmla="*/ 112541 h 703385"/>
              <a:gd name="connsiteX2" fmla="*/ 0 w 253218"/>
              <a:gd name="connsiteY2" fmla="*/ 703385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218" h="703385">
                <a:moveTo>
                  <a:pt x="253218" y="0"/>
                </a:moveTo>
                <a:lnTo>
                  <a:pt x="49236" y="112541"/>
                </a:lnTo>
                <a:lnTo>
                  <a:pt x="0" y="70338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98174E1-2B82-4F5B-9F01-D7CF9AAC9C8A}"/>
              </a:ext>
            </a:extLst>
          </p:cNvPr>
          <p:cNvSpPr/>
          <p:nvPr/>
        </p:nvSpPr>
        <p:spPr>
          <a:xfrm>
            <a:off x="1216855" y="1505243"/>
            <a:ext cx="3270739" cy="1610751"/>
          </a:xfrm>
          <a:custGeom>
            <a:avLst/>
            <a:gdLst>
              <a:gd name="connsiteX0" fmla="*/ 3270739 w 3270739"/>
              <a:gd name="connsiteY0" fmla="*/ 0 h 1610751"/>
              <a:gd name="connsiteX1" fmla="*/ 77373 w 3270739"/>
              <a:gd name="connsiteY1" fmla="*/ 70339 h 1610751"/>
              <a:gd name="connsiteX2" fmla="*/ 0 w 3270739"/>
              <a:gd name="connsiteY2" fmla="*/ 492369 h 1610751"/>
              <a:gd name="connsiteX3" fmla="*/ 105508 w 3270739"/>
              <a:gd name="connsiteY3" fmla="*/ 984739 h 1610751"/>
              <a:gd name="connsiteX4" fmla="*/ 98474 w 3270739"/>
              <a:gd name="connsiteY4" fmla="*/ 1610751 h 161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0739" h="1610751">
                <a:moveTo>
                  <a:pt x="3270739" y="0"/>
                </a:moveTo>
                <a:lnTo>
                  <a:pt x="77373" y="70339"/>
                </a:lnTo>
                <a:lnTo>
                  <a:pt x="0" y="492369"/>
                </a:lnTo>
                <a:lnTo>
                  <a:pt x="105508" y="984739"/>
                </a:lnTo>
                <a:cubicBezTo>
                  <a:pt x="103163" y="1193410"/>
                  <a:pt x="100819" y="1402080"/>
                  <a:pt x="98474" y="16107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6D2AC5-87E7-49F0-98D0-F2D75F0DD750}"/>
              </a:ext>
            </a:extLst>
          </p:cNvPr>
          <p:cNvSpPr/>
          <p:nvPr/>
        </p:nvSpPr>
        <p:spPr>
          <a:xfrm>
            <a:off x="717452" y="1786597"/>
            <a:ext cx="562708" cy="1315329"/>
          </a:xfrm>
          <a:custGeom>
            <a:avLst/>
            <a:gdLst>
              <a:gd name="connsiteX0" fmla="*/ 562708 w 562708"/>
              <a:gd name="connsiteY0" fmla="*/ 0 h 1315329"/>
              <a:gd name="connsiteX1" fmla="*/ 7034 w 562708"/>
              <a:gd name="connsiteY1" fmla="*/ 119575 h 1315329"/>
              <a:gd name="connsiteX2" fmla="*/ 35170 w 562708"/>
              <a:gd name="connsiteY2" fmla="*/ 668215 h 1315329"/>
              <a:gd name="connsiteX3" fmla="*/ 0 w 562708"/>
              <a:gd name="connsiteY3" fmla="*/ 1315329 h 131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708" h="1315329">
                <a:moveTo>
                  <a:pt x="562708" y="0"/>
                </a:moveTo>
                <a:lnTo>
                  <a:pt x="7034" y="119575"/>
                </a:lnTo>
                <a:lnTo>
                  <a:pt x="35170" y="668215"/>
                </a:lnTo>
                <a:lnTo>
                  <a:pt x="0" y="13153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4611F02-2D07-4187-BBE8-36FDD2E44805}"/>
              </a:ext>
            </a:extLst>
          </p:cNvPr>
          <p:cNvSpPr/>
          <p:nvPr/>
        </p:nvSpPr>
        <p:spPr>
          <a:xfrm>
            <a:off x="443132" y="2419643"/>
            <a:ext cx="302456" cy="689317"/>
          </a:xfrm>
          <a:custGeom>
            <a:avLst/>
            <a:gdLst>
              <a:gd name="connsiteX0" fmla="*/ 302456 w 302456"/>
              <a:gd name="connsiteY0" fmla="*/ 0 h 689317"/>
              <a:gd name="connsiteX1" fmla="*/ 35170 w 302456"/>
              <a:gd name="connsiteY1" fmla="*/ 105508 h 689317"/>
              <a:gd name="connsiteX2" fmla="*/ 0 w 302456"/>
              <a:gd name="connsiteY2" fmla="*/ 689317 h 68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456" h="689317">
                <a:moveTo>
                  <a:pt x="302456" y="0"/>
                </a:moveTo>
                <a:lnTo>
                  <a:pt x="35170" y="105508"/>
                </a:lnTo>
                <a:lnTo>
                  <a:pt x="0" y="68931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8395F90-083D-4D06-9FF5-39B373EA8C00}"/>
              </a:ext>
            </a:extLst>
          </p:cNvPr>
          <p:cNvSpPr/>
          <p:nvPr/>
        </p:nvSpPr>
        <p:spPr>
          <a:xfrm>
            <a:off x="1041009" y="2426677"/>
            <a:ext cx="274320" cy="682283"/>
          </a:xfrm>
          <a:custGeom>
            <a:avLst/>
            <a:gdLst>
              <a:gd name="connsiteX0" fmla="*/ 274320 w 274320"/>
              <a:gd name="connsiteY0" fmla="*/ 0 h 682283"/>
              <a:gd name="connsiteX1" fmla="*/ 0 w 274320"/>
              <a:gd name="connsiteY1" fmla="*/ 105508 h 682283"/>
              <a:gd name="connsiteX2" fmla="*/ 0 w 274320"/>
              <a:gd name="connsiteY2" fmla="*/ 682283 h 68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" h="682283">
                <a:moveTo>
                  <a:pt x="274320" y="0"/>
                </a:moveTo>
                <a:lnTo>
                  <a:pt x="0" y="105508"/>
                </a:lnTo>
                <a:lnTo>
                  <a:pt x="0" y="6822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03A287-2F7D-437B-829B-FCA25271AA66}"/>
              </a:ext>
            </a:extLst>
          </p:cNvPr>
          <p:cNvSpPr/>
          <p:nvPr/>
        </p:nvSpPr>
        <p:spPr>
          <a:xfrm>
            <a:off x="1308295" y="2447778"/>
            <a:ext cx="2609557" cy="1638887"/>
          </a:xfrm>
          <a:custGeom>
            <a:avLst/>
            <a:gdLst>
              <a:gd name="connsiteX0" fmla="*/ 0 w 2609557"/>
              <a:gd name="connsiteY0" fmla="*/ 0 h 1638887"/>
              <a:gd name="connsiteX1" fmla="*/ 2609557 w 2609557"/>
              <a:gd name="connsiteY1" fmla="*/ 1638887 h 163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9557" h="1638887">
                <a:moveTo>
                  <a:pt x="0" y="0"/>
                </a:moveTo>
                <a:lnTo>
                  <a:pt x="2609557" y="1638887"/>
                </a:lnTo>
              </a:path>
            </a:pathLst>
          </a:cu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8CAC0FD-B789-4BD0-BDDE-C096AC6EBED7}"/>
              </a:ext>
            </a:extLst>
          </p:cNvPr>
          <p:cNvSpPr/>
          <p:nvPr/>
        </p:nvSpPr>
        <p:spPr>
          <a:xfrm>
            <a:off x="1055077" y="2532185"/>
            <a:ext cx="2546252" cy="1561513"/>
          </a:xfrm>
          <a:custGeom>
            <a:avLst/>
            <a:gdLst>
              <a:gd name="connsiteX0" fmla="*/ 0 w 2546252"/>
              <a:gd name="connsiteY0" fmla="*/ 0 h 1561513"/>
              <a:gd name="connsiteX1" fmla="*/ 2546252 w 2546252"/>
              <a:gd name="connsiteY1" fmla="*/ 1561513 h 156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6252" h="1561513">
                <a:moveTo>
                  <a:pt x="0" y="0"/>
                </a:moveTo>
                <a:lnTo>
                  <a:pt x="2546252" y="1561513"/>
                </a:lnTo>
              </a:path>
            </a:pathLst>
          </a:cu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E80310-B784-4DB5-8093-654B4479FA2F}"/>
              </a:ext>
            </a:extLst>
          </p:cNvPr>
          <p:cNvSpPr/>
          <p:nvPr/>
        </p:nvSpPr>
        <p:spPr>
          <a:xfrm>
            <a:off x="3861582" y="4058529"/>
            <a:ext cx="879230" cy="1139483"/>
          </a:xfrm>
          <a:custGeom>
            <a:avLst/>
            <a:gdLst>
              <a:gd name="connsiteX0" fmla="*/ 0 w 879230"/>
              <a:gd name="connsiteY0" fmla="*/ 0 h 1139483"/>
              <a:gd name="connsiteX1" fmla="*/ 710418 w 879230"/>
              <a:gd name="connsiteY1" fmla="*/ 562708 h 1139483"/>
              <a:gd name="connsiteX2" fmla="*/ 879230 w 879230"/>
              <a:gd name="connsiteY2" fmla="*/ 654148 h 1139483"/>
              <a:gd name="connsiteX3" fmla="*/ 872196 w 879230"/>
              <a:gd name="connsiteY3" fmla="*/ 1139483 h 113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30" h="1139483">
                <a:moveTo>
                  <a:pt x="0" y="0"/>
                </a:moveTo>
                <a:lnTo>
                  <a:pt x="710418" y="562708"/>
                </a:lnTo>
                <a:lnTo>
                  <a:pt x="879230" y="654148"/>
                </a:lnTo>
                <a:lnTo>
                  <a:pt x="872196" y="11394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75035B1-27E0-476E-8F3D-FA45FF116826}"/>
              </a:ext>
            </a:extLst>
          </p:cNvPr>
          <p:cNvSpPr/>
          <p:nvPr/>
        </p:nvSpPr>
        <p:spPr>
          <a:xfrm>
            <a:off x="3854548" y="4107766"/>
            <a:ext cx="225083" cy="1104314"/>
          </a:xfrm>
          <a:custGeom>
            <a:avLst/>
            <a:gdLst>
              <a:gd name="connsiteX0" fmla="*/ 0 w 225083"/>
              <a:gd name="connsiteY0" fmla="*/ 0 h 1104314"/>
              <a:gd name="connsiteX1" fmla="*/ 126609 w 225083"/>
              <a:gd name="connsiteY1" fmla="*/ 485336 h 1104314"/>
              <a:gd name="connsiteX2" fmla="*/ 225083 w 225083"/>
              <a:gd name="connsiteY2" fmla="*/ 633046 h 1104314"/>
              <a:gd name="connsiteX3" fmla="*/ 225083 w 225083"/>
              <a:gd name="connsiteY3" fmla="*/ 1104314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83" h="1104314">
                <a:moveTo>
                  <a:pt x="0" y="0"/>
                </a:moveTo>
                <a:lnTo>
                  <a:pt x="126609" y="485336"/>
                </a:lnTo>
                <a:lnTo>
                  <a:pt x="225083" y="633046"/>
                </a:lnTo>
                <a:lnTo>
                  <a:pt x="225083" y="11043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8DF937-45F2-416C-99CD-31E5F29593ED}"/>
              </a:ext>
            </a:extLst>
          </p:cNvPr>
          <p:cNvSpPr/>
          <p:nvPr/>
        </p:nvSpPr>
        <p:spPr>
          <a:xfrm>
            <a:off x="3432517" y="4107766"/>
            <a:ext cx="429065" cy="1125416"/>
          </a:xfrm>
          <a:custGeom>
            <a:avLst/>
            <a:gdLst>
              <a:gd name="connsiteX0" fmla="*/ 429065 w 429065"/>
              <a:gd name="connsiteY0" fmla="*/ 0 h 1125416"/>
              <a:gd name="connsiteX1" fmla="*/ 0 w 429065"/>
              <a:gd name="connsiteY1" fmla="*/ 576776 h 1125416"/>
              <a:gd name="connsiteX2" fmla="*/ 21101 w 429065"/>
              <a:gd name="connsiteY2" fmla="*/ 1125416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065" h="1125416">
                <a:moveTo>
                  <a:pt x="429065" y="0"/>
                </a:moveTo>
                <a:lnTo>
                  <a:pt x="0" y="576776"/>
                </a:lnTo>
                <a:lnTo>
                  <a:pt x="21101" y="112541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E4521B-77DE-4696-B1F7-739B84EC450C}"/>
              </a:ext>
            </a:extLst>
          </p:cNvPr>
          <p:cNvSpPr/>
          <p:nvPr/>
        </p:nvSpPr>
        <p:spPr>
          <a:xfrm>
            <a:off x="3523957" y="4079631"/>
            <a:ext cx="260252" cy="1083212"/>
          </a:xfrm>
          <a:custGeom>
            <a:avLst/>
            <a:gdLst>
              <a:gd name="connsiteX0" fmla="*/ 0 w 260252"/>
              <a:gd name="connsiteY0" fmla="*/ 0 h 1083212"/>
              <a:gd name="connsiteX1" fmla="*/ 260252 w 260252"/>
              <a:gd name="connsiteY1" fmla="*/ 626012 h 1083212"/>
              <a:gd name="connsiteX2" fmla="*/ 260252 w 260252"/>
              <a:gd name="connsiteY2" fmla="*/ 1083212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252" h="1083212">
                <a:moveTo>
                  <a:pt x="0" y="0"/>
                </a:moveTo>
                <a:lnTo>
                  <a:pt x="260252" y="626012"/>
                </a:lnTo>
                <a:lnTo>
                  <a:pt x="260252" y="1083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34EE8F6-930F-432C-A379-87BB5654172A}"/>
              </a:ext>
            </a:extLst>
          </p:cNvPr>
          <p:cNvSpPr/>
          <p:nvPr/>
        </p:nvSpPr>
        <p:spPr>
          <a:xfrm>
            <a:off x="3495822" y="4065563"/>
            <a:ext cx="963636" cy="1146517"/>
          </a:xfrm>
          <a:custGeom>
            <a:avLst/>
            <a:gdLst>
              <a:gd name="connsiteX0" fmla="*/ 0 w 963636"/>
              <a:gd name="connsiteY0" fmla="*/ 0 h 1146517"/>
              <a:gd name="connsiteX1" fmla="*/ 963636 w 963636"/>
              <a:gd name="connsiteY1" fmla="*/ 611945 h 1146517"/>
              <a:gd name="connsiteX2" fmla="*/ 956603 w 963636"/>
              <a:gd name="connsiteY2" fmla="*/ 1146517 h 114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3636" h="1146517">
                <a:moveTo>
                  <a:pt x="0" y="0"/>
                </a:moveTo>
                <a:lnTo>
                  <a:pt x="963636" y="611945"/>
                </a:lnTo>
                <a:cubicBezTo>
                  <a:pt x="961292" y="790136"/>
                  <a:pt x="958947" y="968326"/>
                  <a:pt x="956603" y="11465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65F7C7-C50E-4413-A9B8-3A43C9C80702}"/>
              </a:ext>
            </a:extLst>
          </p:cNvPr>
          <p:cNvSpPr/>
          <p:nvPr/>
        </p:nvSpPr>
        <p:spPr>
          <a:xfrm>
            <a:off x="3158197" y="4100732"/>
            <a:ext cx="379828" cy="1097280"/>
          </a:xfrm>
          <a:custGeom>
            <a:avLst/>
            <a:gdLst>
              <a:gd name="connsiteX0" fmla="*/ 379828 w 379828"/>
              <a:gd name="connsiteY0" fmla="*/ 0 h 1097280"/>
              <a:gd name="connsiteX1" fmla="*/ 0 w 379828"/>
              <a:gd name="connsiteY1" fmla="*/ 618979 h 1097280"/>
              <a:gd name="connsiteX2" fmla="*/ 42203 w 379828"/>
              <a:gd name="connsiteY2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828" h="1097280">
                <a:moveTo>
                  <a:pt x="379828" y="0"/>
                </a:moveTo>
                <a:lnTo>
                  <a:pt x="0" y="618979"/>
                </a:lnTo>
                <a:lnTo>
                  <a:pt x="42203" y="109728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CA1DB8C-2EE8-4A26-8019-924B311EF6F1}"/>
              </a:ext>
            </a:extLst>
          </p:cNvPr>
          <p:cNvSpPr/>
          <p:nvPr/>
        </p:nvSpPr>
        <p:spPr>
          <a:xfrm>
            <a:off x="2855742" y="4128868"/>
            <a:ext cx="1041009" cy="1076178"/>
          </a:xfrm>
          <a:custGeom>
            <a:avLst/>
            <a:gdLst>
              <a:gd name="connsiteX0" fmla="*/ 1041009 w 1041009"/>
              <a:gd name="connsiteY0" fmla="*/ 0 h 1076178"/>
              <a:gd name="connsiteX1" fmla="*/ 35169 w 1041009"/>
              <a:gd name="connsiteY1" fmla="*/ 576775 h 1076178"/>
              <a:gd name="connsiteX2" fmla="*/ 0 w 1041009"/>
              <a:gd name="connsiteY2" fmla="*/ 1076178 h 10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009" h="1076178">
                <a:moveTo>
                  <a:pt x="1041009" y="0"/>
                </a:moveTo>
                <a:lnTo>
                  <a:pt x="35169" y="576775"/>
                </a:lnTo>
                <a:lnTo>
                  <a:pt x="0" y="107617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880B3E-8E77-4E92-AF1A-B9FFB33D18C5}"/>
              </a:ext>
            </a:extLst>
          </p:cNvPr>
          <p:cNvSpPr/>
          <p:nvPr/>
        </p:nvSpPr>
        <p:spPr>
          <a:xfrm>
            <a:off x="2574388" y="4114800"/>
            <a:ext cx="956603" cy="1083212"/>
          </a:xfrm>
          <a:custGeom>
            <a:avLst/>
            <a:gdLst>
              <a:gd name="connsiteX0" fmla="*/ 956603 w 956603"/>
              <a:gd name="connsiteY0" fmla="*/ 0 h 1083212"/>
              <a:gd name="connsiteX1" fmla="*/ 161778 w 956603"/>
              <a:gd name="connsiteY1" fmla="*/ 471268 h 1083212"/>
              <a:gd name="connsiteX2" fmla="*/ 7034 w 956603"/>
              <a:gd name="connsiteY2" fmla="*/ 597877 h 1083212"/>
              <a:gd name="connsiteX3" fmla="*/ 0 w 956603"/>
              <a:gd name="connsiteY3" fmla="*/ 1083212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603" h="1083212">
                <a:moveTo>
                  <a:pt x="956603" y="0"/>
                </a:moveTo>
                <a:lnTo>
                  <a:pt x="161778" y="471268"/>
                </a:lnTo>
                <a:lnTo>
                  <a:pt x="7034" y="597877"/>
                </a:lnTo>
                <a:lnTo>
                  <a:pt x="0" y="1083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30301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phase 1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Acquire anomaly values for log rows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”message” or ”rawmessage column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Possible preprocessing and numeric conversion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Proper vs. unconventional 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Anomaly detection algorithm training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”How likely this row is an anomaly?”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616435-C6A9-49C3-982C-F505F8F60B46}"/>
              </a:ext>
            </a:extLst>
          </p:cNvPr>
          <p:cNvSpPr/>
          <p:nvPr/>
        </p:nvSpPr>
        <p:spPr>
          <a:xfrm>
            <a:off x="5931725" y="587829"/>
            <a:ext cx="5676405" cy="2547257"/>
          </a:xfrm>
          <a:custGeom>
            <a:avLst/>
            <a:gdLst>
              <a:gd name="connsiteX0" fmla="*/ 5676405 w 5676405"/>
              <a:gd name="connsiteY0" fmla="*/ 0 h 2547257"/>
              <a:gd name="connsiteX1" fmla="*/ 0 w 5676405"/>
              <a:gd name="connsiteY1" fmla="*/ 0 h 2547257"/>
              <a:gd name="connsiteX2" fmla="*/ 0 w 5676405"/>
              <a:gd name="connsiteY2" fmla="*/ 2547257 h 2547257"/>
              <a:gd name="connsiteX3" fmla="*/ 1995054 w 5676405"/>
              <a:gd name="connsiteY3" fmla="*/ 2547257 h 2547257"/>
              <a:gd name="connsiteX4" fmla="*/ 1995054 w 5676405"/>
              <a:gd name="connsiteY4" fmla="*/ 2060368 h 2547257"/>
              <a:gd name="connsiteX5" fmla="*/ 3443844 w 5676405"/>
              <a:gd name="connsiteY5" fmla="*/ 2060368 h 2547257"/>
              <a:gd name="connsiteX6" fmla="*/ 3443844 w 5676405"/>
              <a:gd name="connsiteY6" fmla="*/ 2535381 h 2547257"/>
              <a:gd name="connsiteX7" fmla="*/ 5676405 w 5676405"/>
              <a:gd name="connsiteY7" fmla="*/ 2535381 h 2547257"/>
              <a:gd name="connsiteX8" fmla="*/ 5676405 w 5676405"/>
              <a:gd name="connsiteY8" fmla="*/ 0 h 254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6405" h="2547257">
                <a:moveTo>
                  <a:pt x="5676405" y="0"/>
                </a:moveTo>
                <a:lnTo>
                  <a:pt x="0" y="0"/>
                </a:lnTo>
                <a:lnTo>
                  <a:pt x="0" y="2547257"/>
                </a:lnTo>
                <a:lnTo>
                  <a:pt x="1995054" y="2547257"/>
                </a:lnTo>
                <a:lnTo>
                  <a:pt x="1995054" y="2060368"/>
                </a:lnTo>
                <a:lnTo>
                  <a:pt x="3443844" y="2060368"/>
                </a:lnTo>
                <a:lnTo>
                  <a:pt x="3443844" y="2535381"/>
                </a:lnTo>
                <a:lnTo>
                  <a:pt x="5676405" y="2535381"/>
                </a:lnTo>
                <a:lnTo>
                  <a:pt x="5676405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64163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phase 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Estimate ticket count in time frame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Append ticket timestamps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Compress to time frames (week)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Add statistical values to conserve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Anomaly values vs. without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Regression algorithm 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Normal score and evaluation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”Based on learning data, how many tickets are to be expected in this time frame?”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E1FE0DE-C500-4DBD-A15D-7FE91FB6F0DD}"/>
              </a:ext>
            </a:extLst>
          </p:cNvPr>
          <p:cNvSpPr/>
          <p:nvPr/>
        </p:nvSpPr>
        <p:spPr>
          <a:xfrm>
            <a:off x="5462649" y="2671948"/>
            <a:ext cx="6216733" cy="2927268"/>
          </a:xfrm>
          <a:custGeom>
            <a:avLst/>
            <a:gdLst>
              <a:gd name="connsiteX0" fmla="*/ 6210795 w 6216733"/>
              <a:gd name="connsiteY0" fmla="*/ 439387 h 2927268"/>
              <a:gd name="connsiteX1" fmla="*/ 3865419 w 6216733"/>
              <a:gd name="connsiteY1" fmla="*/ 439387 h 2927268"/>
              <a:gd name="connsiteX2" fmla="*/ 3865419 w 6216733"/>
              <a:gd name="connsiteY2" fmla="*/ 0 h 2927268"/>
              <a:gd name="connsiteX3" fmla="*/ 2345377 w 6216733"/>
              <a:gd name="connsiteY3" fmla="*/ 0 h 2927268"/>
              <a:gd name="connsiteX4" fmla="*/ 2345377 w 6216733"/>
              <a:gd name="connsiteY4" fmla="*/ 439387 h 2927268"/>
              <a:gd name="connsiteX5" fmla="*/ 0 w 6216733"/>
              <a:gd name="connsiteY5" fmla="*/ 439387 h 2927268"/>
              <a:gd name="connsiteX6" fmla="*/ 0 w 6216733"/>
              <a:gd name="connsiteY6" fmla="*/ 2927268 h 2927268"/>
              <a:gd name="connsiteX7" fmla="*/ 6216733 w 6216733"/>
              <a:gd name="connsiteY7" fmla="*/ 2927268 h 2927268"/>
              <a:gd name="connsiteX8" fmla="*/ 6210795 w 6216733"/>
              <a:gd name="connsiteY8" fmla="*/ 439387 h 292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6733" h="2927268">
                <a:moveTo>
                  <a:pt x="6210795" y="439387"/>
                </a:moveTo>
                <a:lnTo>
                  <a:pt x="3865419" y="439387"/>
                </a:lnTo>
                <a:lnTo>
                  <a:pt x="3865419" y="0"/>
                </a:lnTo>
                <a:lnTo>
                  <a:pt x="2345377" y="0"/>
                </a:lnTo>
                <a:lnTo>
                  <a:pt x="2345377" y="439387"/>
                </a:lnTo>
                <a:lnTo>
                  <a:pt x="0" y="439387"/>
                </a:lnTo>
                <a:lnTo>
                  <a:pt x="0" y="2927268"/>
                </a:lnTo>
                <a:lnTo>
                  <a:pt x="6216733" y="2927268"/>
                </a:lnTo>
                <a:cubicBezTo>
                  <a:pt x="6214754" y="2097974"/>
                  <a:pt x="6212774" y="1268681"/>
                  <a:pt x="6210795" y="43938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00759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>
                <a:ln w="12700">
                  <a:noFill/>
                </a:ln>
                <a:solidFill>
                  <a:srgbClr val="3D3C3C"/>
                </a:solidFill>
              </a:rPr>
              <a:t>Results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05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Algorithm estimation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Discussion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88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Algorithm estimation results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Selecting the most promising branches for final tests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Compare component combinations</a:t>
            </a:r>
            <a:br>
              <a:rPr lang="fi-FI" dirty="0"/>
            </a:br>
            <a:r>
              <a:rPr lang="fi-FI" dirty="0"/>
              <a:t>with No-Anomalies-branch (NA)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Significantly better than NA</a:t>
            </a:r>
            <a:br>
              <a:rPr lang="fi-FI" dirty="0"/>
            </a:br>
            <a:r>
              <a:rPr lang="fi-FI" dirty="0"/>
              <a:t>= phase 1 anomalies and ticket count correlates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Main metrics compared: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Coefficient of determination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Predictive power of the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0-1, higher the better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Mean absolute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How close the predictions are to actual outcomes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0-x, lower the better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97B3808-CA91-4B35-A1B7-27DC623A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26" y="1160624"/>
            <a:ext cx="3782955" cy="442949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FD9405C-F56D-4C8A-8B1C-E5CF3264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195" y="1959775"/>
            <a:ext cx="3838640" cy="2938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18734E-1007-44A6-854E-A16784DE14B4}"/>
              </a:ext>
            </a:extLst>
          </p:cNvPr>
          <p:cNvSpPr/>
          <p:nvPr/>
        </p:nvSpPr>
        <p:spPr>
          <a:xfrm>
            <a:off x="8161037" y="4328863"/>
            <a:ext cx="3782955" cy="290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EBAEE-6D1D-4207-A900-D5DFBD0172E0}"/>
              </a:ext>
            </a:extLst>
          </p:cNvPr>
          <p:cNvSpPr/>
          <p:nvPr/>
        </p:nvSpPr>
        <p:spPr>
          <a:xfrm>
            <a:off x="4205522" y="2459245"/>
            <a:ext cx="3806977" cy="290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121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Oy Samlink Ab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“Strong roots and solid expertise”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3993" y="1527048"/>
            <a:ext cx="4415197" cy="3467100"/>
          </a:xfrm>
        </p:spPr>
        <p:txBody>
          <a:bodyPr/>
          <a:lstStyle/>
          <a:p>
            <a:r>
              <a:rPr lang="fi-FI" dirty="0"/>
              <a:t>Founded 1994</a:t>
            </a:r>
          </a:p>
          <a:p>
            <a:r>
              <a:rPr lang="fi-FI" dirty="0"/>
              <a:t>Now part of Kyndryl</a:t>
            </a:r>
          </a:p>
          <a:p>
            <a:r>
              <a:rPr lang="fi-FI" dirty="0"/>
              <a:t>IT solutions to banks</a:t>
            </a:r>
          </a:p>
          <a:p>
            <a:r>
              <a:rPr lang="fi-FI" dirty="0"/>
              <a:t>	Eg. basic banking system, codeapp…</a:t>
            </a:r>
          </a:p>
          <a:p>
            <a:r>
              <a:rPr lang="fi-FI" dirty="0"/>
              <a:t>	+ Java &amp; Microsoft technologies etc.</a:t>
            </a:r>
          </a:p>
        </p:txBody>
      </p:sp>
    </p:spTree>
    <p:extLst>
      <p:ext uri="{BB962C8B-B14F-4D97-AF65-F5344CB8AC3E}">
        <p14:creationId xmlns:p14="http://schemas.microsoft.com/office/powerpoint/2010/main" val="1712094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Final results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Unsatisfying observations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Fresh production data for 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Best branches selected for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No correlation found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able, calendar&#10;&#10;Description automatically generated">
            <a:extLst>
              <a:ext uri="{FF2B5EF4-FFF2-40B4-BE49-F238E27FC236}">
                <a16:creationId xmlns:a16="http://schemas.microsoft.com/office/drawing/2014/main" id="{262DC4FC-E012-40D6-B131-6505C43A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10195"/>
            <a:ext cx="6541325" cy="21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71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</p:spTree>
    <p:extLst>
      <p:ext uri="{BB962C8B-B14F-4D97-AF65-F5344CB8AC3E}">
        <p14:creationId xmlns:p14="http://schemas.microsoft.com/office/powerpoint/2010/main" val="3625157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Consistent standard fields</a:t>
            </a:r>
          </a:p>
          <a:p>
            <a:r>
              <a:rPr lang="en-US" dirty="0"/>
              <a:t>More data insight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87272" cy="4681111"/>
          </a:xfrm>
        </p:spPr>
        <p:txBody>
          <a:bodyPr/>
          <a:lstStyle/>
          <a:p>
            <a:r>
              <a:rPr lang="en-US" dirty="0"/>
              <a:t>One-Class Support Vector Machine</a:t>
            </a:r>
          </a:p>
          <a:p>
            <a:r>
              <a:rPr lang="en-US" dirty="0"/>
              <a:t>Depends heavily on data insight</a:t>
            </a:r>
          </a:p>
          <a:p>
            <a:r>
              <a:rPr lang="en-US" dirty="0"/>
              <a:t>Manually constructed set of “normal”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Data format improvements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Supervised learning for phase 1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283413E-D445-4ED3-9B17-4D98D4A179BB}"/>
              </a:ext>
            </a:extLst>
          </p:cNvPr>
          <p:cNvSpPr/>
          <p:nvPr/>
        </p:nvSpPr>
        <p:spPr>
          <a:xfrm>
            <a:off x="8651174" y="1024857"/>
            <a:ext cx="326571" cy="8276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877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Consistent standard fields</a:t>
            </a:r>
          </a:p>
          <a:p>
            <a:r>
              <a:rPr lang="en-US" dirty="0"/>
              <a:t>More data insight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87272" cy="4681111"/>
          </a:xfrm>
        </p:spPr>
        <p:txBody>
          <a:bodyPr/>
          <a:lstStyle/>
          <a:p>
            <a:r>
              <a:rPr lang="en-US" dirty="0"/>
              <a:t>One-Class Support Vector Machine</a:t>
            </a:r>
          </a:p>
          <a:p>
            <a:r>
              <a:rPr lang="en-US" dirty="0"/>
              <a:t>Depends heavily on data insight</a:t>
            </a:r>
          </a:p>
          <a:p>
            <a:r>
              <a:rPr lang="en-US" dirty="0"/>
              <a:t>Manually constructed set of “normal”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Data format improvements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Supervised learning for phase 1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283413E-D445-4ED3-9B17-4D98D4A179BB}"/>
              </a:ext>
            </a:extLst>
          </p:cNvPr>
          <p:cNvSpPr/>
          <p:nvPr/>
        </p:nvSpPr>
        <p:spPr>
          <a:xfrm>
            <a:off x="8651174" y="1024857"/>
            <a:ext cx="326571" cy="8276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3F7C19-73DF-44C9-BF0C-4CC4547A036C}"/>
              </a:ext>
            </a:extLst>
          </p:cNvPr>
          <p:cNvSpPr txBox="1">
            <a:spLocks/>
          </p:cNvSpPr>
          <p:nvPr/>
        </p:nvSpPr>
        <p:spPr>
          <a:xfrm>
            <a:off x="3270110" y="4461667"/>
            <a:ext cx="2587272" cy="1967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on algorithm parameters</a:t>
            </a:r>
          </a:p>
          <a:p>
            <a:pPr lvl="1"/>
            <a:r>
              <a:rPr lang="en-US" dirty="0"/>
              <a:t>Only default parameters used</a:t>
            </a:r>
          </a:p>
          <a:p>
            <a:r>
              <a:rPr lang="en-US" dirty="0"/>
              <a:t>Time frame shifting</a:t>
            </a:r>
          </a:p>
          <a:p>
            <a:pPr lvl="1"/>
            <a:r>
              <a:rPr lang="en-US" dirty="0"/>
              <a:t>Mon-Sun -&gt; Sat-Fri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AB753385-9126-46AF-9750-AF51095266C6}"/>
              </a:ext>
            </a:extLst>
          </p:cNvPr>
          <p:cNvSpPr txBox="1">
            <a:spLocks/>
          </p:cNvSpPr>
          <p:nvPr/>
        </p:nvSpPr>
        <p:spPr>
          <a:xfrm>
            <a:off x="3270111" y="3429000"/>
            <a:ext cx="2590799" cy="5930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2400" b="0" i="0" kern="1200">
                <a:ln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04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547AAB-1B34-40D8-AC7F-7DE8A2508BEA}"/>
              </a:ext>
            </a:extLst>
          </p:cNvPr>
          <p:cNvSpPr txBox="1">
            <a:spLocks/>
          </p:cNvSpPr>
          <p:nvPr/>
        </p:nvSpPr>
        <p:spPr>
          <a:xfrm>
            <a:off x="3274681" y="4162210"/>
            <a:ext cx="2977556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Paremeter tuning, time frame adjusting</a:t>
            </a:r>
          </a:p>
        </p:txBody>
      </p:sp>
    </p:spTree>
    <p:extLst>
      <p:ext uri="{BB962C8B-B14F-4D97-AF65-F5344CB8AC3E}">
        <p14:creationId xmlns:p14="http://schemas.microsoft.com/office/powerpoint/2010/main" val="2145652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E5E15-F797-684B-B025-E07CF457DF7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51A2E-B9E9-416D-B4F8-0CFA95A883B4}"/>
              </a:ext>
            </a:extLst>
          </p:cNvPr>
          <p:cNvSpPr txBox="1"/>
          <p:nvPr/>
        </p:nvSpPr>
        <p:spPr>
          <a:xfrm>
            <a:off x="2203508" y="3121223"/>
            <a:ext cx="38771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4000" dirty="0">
                <a:solidFill>
                  <a:schemeClr val="bg1"/>
                </a:solidFill>
                <a:latin typeface="+mj-lt"/>
              </a:rPr>
              <a:t>Time for questions</a:t>
            </a:r>
          </a:p>
        </p:txBody>
      </p:sp>
    </p:spTree>
    <p:extLst>
      <p:ext uri="{BB962C8B-B14F-4D97-AF65-F5344CB8AC3E}">
        <p14:creationId xmlns:p14="http://schemas.microsoft.com/office/powerpoint/2010/main" val="1855269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1D581-FFF9-C347-A192-EBD07A68D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FEB7-79FF-3748-B536-E71E9007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F0D0A-7ACB-F04B-99E3-0F34AACEFA0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9103C1E-1464-F24F-9A3B-DF0B59893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5653775"/>
              </p:ext>
            </p:extLst>
          </p:nvPr>
        </p:nvGraphicFramePr>
        <p:xfrm>
          <a:off x="228600" y="1166033"/>
          <a:ext cx="9695688" cy="1991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5688">
                  <a:extLst>
                    <a:ext uri="{9D8B030D-6E8A-4147-A177-3AD203B41FA5}">
                      <a16:colId xmlns:a16="http://schemas.microsoft.com/office/drawing/2014/main" val="3097883886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[1] https://towardsdatascience.com/machine-learning-types-2-c1291d4f04b1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61069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[2] https://blogs.sas.com/content/subconsciousmusings/2020/12/09/machine-learning-algorithm-use/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11785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[3] https://www.altexsoft.com/blog/datascience/comparing-machine-learning-as-a-service-amazon-microsoft-azure-google-cloud-ai-ibm-watson/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1059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[4] F. Stulp and O. Sigaud, “Many regression algorithms, one unified model: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review,” Neural Networks, vol. 69, pp. 60–79, 2015.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6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71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Tehcnical support tickets</a:t>
            </a:r>
          </a:p>
          <a:p>
            <a:r>
              <a:rPr lang="fi-FI" sz="1200" dirty="0"/>
              <a:t>In case RPA failures</a:t>
            </a:r>
          </a:p>
          <a:p>
            <a:r>
              <a:rPr lang="fi-FI" sz="1200" dirty="0"/>
              <a:t>Written by clerks</a:t>
            </a:r>
          </a:p>
          <a:p>
            <a:r>
              <a:rPr lang="fi-FI" sz="1200" dirty="0"/>
              <a:t>RPA developers investigate</a:t>
            </a:r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B1BCF-9AB6-4DF4-90BC-7CEF440ECE4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1362" y="4486919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Tehcnical support tickets</a:t>
            </a:r>
          </a:p>
          <a:p>
            <a:r>
              <a:rPr lang="fi-FI" sz="1200" dirty="0"/>
              <a:t>In case RPA failures</a:t>
            </a:r>
          </a:p>
          <a:p>
            <a:r>
              <a:rPr lang="fi-FI" sz="1200" dirty="0"/>
              <a:t>Written by clerks</a:t>
            </a:r>
          </a:p>
          <a:p>
            <a:r>
              <a:rPr lang="fi-FI" sz="1200" dirty="0"/>
              <a:t>RPA developers investigate</a:t>
            </a:r>
          </a:p>
          <a:p>
            <a:endParaRPr lang="fi-FI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CFF5056-C4BC-4E4B-899D-8E16C3FD40EA}"/>
              </a:ext>
            </a:extLst>
          </p:cNvPr>
          <p:cNvSpPr txBox="1">
            <a:spLocks/>
          </p:cNvSpPr>
          <p:nvPr/>
        </p:nvSpPr>
        <p:spPr>
          <a:xfrm>
            <a:off x="960117" y="4762317"/>
            <a:ext cx="4378835" cy="1010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RPA logs</a:t>
            </a:r>
          </a:p>
          <a:p>
            <a:r>
              <a:rPr lang="fi-FI" sz="1200" dirty="0"/>
              <a:t>Verbose</a:t>
            </a:r>
          </a:p>
          <a:p>
            <a:r>
              <a:rPr lang="fi-FI" sz="1200" dirty="0"/>
              <a:t>Laborous to analyze manually</a:t>
            </a:r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8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/>
              <a:t>Objectives</a:t>
            </a:r>
          </a:p>
          <a:p>
            <a:r>
              <a:rPr lang="fi-FI" dirty="0"/>
              <a:t>Real-time log analysis</a:t>
            </a:r>
          </a:p>
          <a:p>
            <a:r>
              <a:rPr lang="fi-FI" dirty="0"/>
              <a:t>Identify critical errors</a:t>
            </a:r>
          </a:p>
          <a:p>
            <a:r>
              <a:rPr lang="fi-FI" dirty="0"/>
              <a:t>Alert developers before ticket arriwes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/>
              <a:t>Objectives</a:t>
            </a:r>
          </a:p>
          <a:p>
            <a:r>
              <a:rPr lang="fi-FI" dirty="0"/>
              <a:t>Real-time log analysis</a:t>
            </a:r>
          </a:p>
          <a:p>
            <a:r>
              <a:rPr lang="fi-FI" dirty="0"/>
              <a:t>Identify critical errors</a:t>
            </a:r>
          </a:p>
          <a:p>
            <a:r>
              <a:rPr lang="fi-FI" dirty="0"/>
              <a:t>Alert developers before ticket arriwes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0542F-4736-4210-A29C-BF3269ADD65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5977" y="3429000"/>
            <a:ext cx="731520" cy="725672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D9B41F3-868C-43FE-AE8C-8D70D39CF081}"/>
              </a:ext>
            </a:extLst>
          </p:cNvPr>
          <p:cNvSpPr txBox="1">
            <a:spLocks/>
          </p:cNvSpPr>
          <p:nvPr/>
        </p:nvSpPr>
        <p:spPr>
          <a:xfrm>
            <a:off x="972881" y="3658821"/>
            <a:ext cx="4378835" cy="21204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Benefits</a:t>
            </a:r>
          </a:p>
          <a:p>
            <a:r>
              <a:rPr lang="fi-FI" dirty="0"/>
              <a:t>Reduce labour</a:t>
            </a:r>
          </a:p>
          <a:p>
            <a:r>
              <a:rPr lang="fi-FI" dirty="0"/>
              <a:t>Faster error fixing</a:t>
            </a:r>
          </a:p>
          <a:p>
            <a:r>
              <a:rPr lang="fi-FI" dirty="0"/>
              <a:t>Improved customer satisfaction</a:t>
            </a:r>
          </a:p>
          <a:p>
            <a:r>
              <a:rPr lang="fi-FI" dirty="0"/>
              <a:t>Machine learning capability</a:t>
            </a:r>
          </a:p>
        </p:txBody>
      </p:sp>
    </p:spTree>
    <p:extLst>
      <p:ext uri="{BB962C8B-B14F-4D97-AF65-F5344CB8AC3E}">
        <p14:creationId xmlns:p14="http://schemas.microsoft.com/office/powerpoint/2010/main" val="3354817270"/>
      </p:ext>
    </p:extLst>
  </p:cSld>
  <p:clrMapOvr>
    <a:masterClrMapping/>
  </p:clrMapOvr>
</p:sld>
</file>

<file path=ppt/theme/theme1.xml><?xml version="1.0" encoding="utf-8"?>
<a:theme xmlns:a="http://schemas.openxmlformats.org/drawingml/2006/main" name="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Samlink PowerPoint Template 1.3 .pptx" id="{D64C452A-C79A-459F-B466-DEEAD194D14A}" vid="{B074B061-2F28-4DF8-8EC1-6865D0CCEA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9CAA0D6294AE941A00B1987A57940CD" ma:contentTypeVersion="12" ma:contentTypeDescription="Luo uusi asiakirja." ma:contentTypeScope="" ma:versionID="a24c418f62fd7fdca37193d1eea9304e">
  <xsd:schema xmlns:xsd="http://www.w3.org/2001/XMLSchema" xmlns:xs="http://www.w3.org/2001/XMLSchema" xmlns:p="http://schemas.microsoft.com/office/2006/metadata/properties" xmlns:ns3="7665520c-202c-4351-9538-20c9368d1553" xmlns:ns4="988aa891-ef6c-4ac9-8f82-bf7d028320fe" targetNamespace="http://schemas.microsoft.com/office/2006/metadata/properties" ma:root="true" ma:fieldsID="f357c3f3517c40ec1c47b54d132e4876" ns3:_="" ns4:_="">
    <xsd:import namespace="7665520c-202c-4351-9538-20c9368d1553"/>
    <xsd:import namespace="988aa891-ef6c-4ac9-8f82-bf7d028320f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5520c-202c-4351-9538-20c9368d15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Jakamisvihjeen hajautus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aa891-ef6c-4ac9-8f82-bf7d02832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8E937-4CF1-428D-AE9A-6FF7182CED0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665520c-202c-4351-9538-20c9368d1553"/>
    <ds:schemaRef ds:uri="http://schemas.microsoft.com/office/infopath/2007/PartnerControls"/>
    <ds:schemaRef ds:uri="988aa891-ef6c-4ac9-8f82-bf7d028320f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2A63D9-0864-4251-BE36-14C0055842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65520c-202c-4351-9538-20c9368d1553"/>
    <ds:schemaRef ds:uri="988aa891-ef6c-4ac9-8f82-bf7d028320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Samlink PowerPoint Template 1.3 </Template>
  <TotalTime>5254</TotalTime>
  <Words>5909</Words>
  <Application>Microsoft Office PowerPoint</Application>
  <PresentationFormat>Widescreen</PresentationFormat>
  <Paragraphs>1206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Cambria Math</vt:lpstr>
      <vt:lpstr>Courier New</vt:lpstr>
      <vt:lpstr>System Font Regular</vt:lpstr>
      <vt:lpstr>TWK Everett</vt:lpstr>
      <vt:lpstr>Wingdings</vt:lpstr>
      <vt:lpstr>Kyndryl Template</vt:lpstr>
      <vt:lpstr>PowerPoint Presentation</vt:lpstr>
      <vt:lpstr>Agenda</vt:lpstr>
      <vt:lpstr>PowerPoint Presentation</vt:lpstr>
      <vt:lpstr>Background – Oy Samlink Ab</vt:lpstr>
      <vt:lpstr>Background – Motivation</vt:lpstr>
      <vt:lpstr>Background – Motivation</vt:lpstr>
      <vt:lpstr>Background – Motivation</vt:lpstr>
      <vt:lpstr>Background – Objectives</vt:lpstr>
      <vt:lpstr>Background – Objectives</vt:lpstr>
      <vt:lpstr>PowerPoint Presentation</vt:lpstr>
      <vt:lpstr>PowerPoint Presentation</vt:lpstr>
      <vt:lpstr>Cloud ML platforms</vt:lpstr>
      <vt:lpstr>Machine learning algorithms</vt:lpstr>
      <vt:lpstr>Machine learning algorithms</vt:lpstr>
      <vt:lpstr>Regression analysis</vt:lpstr>
      <vt:lpstr>Principal component analysis (PCA)</vt:lpstr>
      <vt:lpstr>Principal component analysis (PCA)</vt:lpstr>
      <vt:lpstr>Principal component analysis (PCA)</vt:lpstr>
      <vt:lpstr>Principal component analysis (PCA)</vt:lpstr>
      <vt:lpstr>N-gram features and feature hashing</vt:lpstr>
      <vt:lpstr>N-gram features and feature hashing</vt:lpstr>
      <vt:lpstr>Robotic process automation</vt:lpstr>
      <vt:lpstr>Data sensitivity</vt:lpstr>
      <vt:lpstr>Data sensitivity</vt:lpstr>
      <vt:lpstr>Data sensitivity</vt:lpstr>
      <vt:lpstr>PowerPoint Presentation</vt:lpstr>
      <vt:lpstr>RPA log data</vt:lpstr>
      <vt:lpstr>Support ticket data</vt:lpstr>
      <vt:lpstr>Data anonymization</vt:lpstr>
      <vt:lpstr>PowerPoint Presentation</vt:lpstr>
      <vt:lpstr>Hybrid structure overview</vt:lpstr>
      <vt:lpstr>Hybrid structure overview</vt:lpstr>
      <vt:lpstr>Hybrid structure overview</vt:lpstr>
      <vt:lpstr>Final pipeline design</vt:lpstr>
      <vt:lpstr>Final pipeline design</vt:lpstr>
      <vt:lpstr>HML phase 1</vt:lpstr>
      <vt:lpstr>HML phase 2</vt:lpstr>
      <vt:lpstr>PowerPoint Presentation</vt:lpstr>
      <vt:lpstr>Algorithm estimation results</vt:lpstr>
      <vt:lpstr>Final results</vt:lpstr>
      <vt:lpstr>Discussion</vt:lpstr>
      <vt:lpstr>Discussion</vt:lpstr>
      <vt:lpstr>Discussion</vt:lpstr>
      <vt:lpstr>PowerPoint Presentation</vt:lpstr>
      <vt:lpstr>Sources</vt:lpstr>
    </vt:vector>
  </TitlesOfParts>
  <Manager/>
  <Company>Samlink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ThesisPresentation_Matti-Haukilintu</dc:title>
  <dc:subject>Machine learning approach to support ticket forecasting from software logs</dc:subject>
  <dc:creator>Haukilintu Matti (Samlink)</dc:creator>
  <cp:keywords>thesis,ml,ai,rpa</cp:keywords>
  <dc:description/>
  <cp:lastModifiedBy>Haukilintu Matti (Samlink)</cp:lastModifiedBy>
  <cp:revision>49</cp:revision>
  <dcterms:created xsi:type="dcterms:W3CDTF">2022-07-28T17:32:55Z</dcterms:created>
  <dcterms:modified xsi:type="dcterms:W3CDTF">2022-08-01T09:07:21Z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0x010100C9CAA0D6294AE941A00B1987A57940CD</vt:lpwstr>
  </property>
  <property fmtid="{D5CDD505-2E9C-101B-9397-08002B2CF9AE}" pid="3" name="MSIP_Label_9fbac9e3-1687-43de-a617-ff5911e35426_Enabled">
    <vt:lpwstr>True</vt:lpwstr>
  </property>
  <property fmtid="{D5CDD505-2E9C-101B-9397-08002B2CF9AE}" pid="4" name="MSIP_Label_9fbac9e3-1687-43de-a617-ff5911e35426_SiteId">
    <vt:lpwstr>cf97932a-c204-4309-8c50-385dd3e8415b</vt:lpwstr>
  </property>
  <property fmtid="{D5CDD505-2E9C-101B-9397-08002B2CF9AE}" pid="5" name="MSIP_Label_9fbac9e3-1687-43de-a617-ff5911e35426_Owner">
    <vt:lpwstr>jukka.soderstrom@samlink.fi</vt:lpwstr>
  </property>
  <property fmtid="{D5CDD505-2E9C-101B-9397-08002B2CF9AE}" pid="6" name="MSIP_Label_9fbac9e3-1687-43de-a617-ff5911e35426_SetDate">
    <vt:lpwstr>2022-04-27T11:49:54.4523003Z</vt:lpwstr>
  </property>
  <property fmtid="{D5CDD505-2E9C-101B-9397-08002B2CF9AE}" pid="7" name="MSIP_Label_9fbac9e3-1687-43de-a617-ff5911e35426_Name">
    <vt:lpwstr>Default</vt:lpwstr>
  </property>
  <property fmtid="{D5CDD505-2E9C-101B-9397-08002B2CF9AE}" pid="8" name="MSIP_Label_9fbac9e3-1687-43de-a617-ff5911e35426_Application">
    <vt:lpwstr>Microsoft Azure Information Protection</vt:lpwstr>
  </property>
  <property fmtid="{D5CDD505-2E9C-101B-9397-08002B2CF9AE}" pid="9" name="MSIP_Label_9fbac9e3-1687-43de-a617-ff5911e35426_ActionId">
    <vt:lpwstr>b43ed7e4-3142-44d0-8e3f-9dc934e34844</vt:lpwstr>
  </property>
  <property fmtid="{D5CDD505-2E9C-101B-9397-08002B2CF9AE}" pid="10" name="MSIP_Label_9fbac9e3-1687-43de-a617-ff5911e35426_Extended_MSFT_Method">
    <vt:lpwstr>Automatic</vt:lpwstr>
  </property>
  <property fmtid="{D5CDD505-2E9C-101B-9397-08002B2CF9AE}" pid="11" name="Sensitivity">
    <vt:lpwstr>Default</vt:lpwstr>
  </property>
</Properties>
</file>